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77" r:id="rId2"/>
    <p:sldMasterId id="2147483696" r:id="rId3"/>
    <p:sldMasterId id="2147483703" r:id="rId4"/>
  </p:sldMasterIdLst>
  <p:notesMasterIdLst>
    <p:notesMasterId r:id="rId45"/>
  </p:notesMasterIdLst>
  <p:sldIdLst>
    <p:sldId id="256" r:id="rId5"/>
    <p:sldId id="293" r:id="rId6"/>
    <p:sldId id="294" r:id="rId7"/>
    <p:sldId id="295" r:id="rId8"/>
    <p:sldId id="296" r:id="rId9"/>
    <p:sldId id="298" r:id="rId10"/>
    <p:sldId id="300" r:id="rId11"/>
    <p:sldId id="283" r:id="rId12"/>
    <p:sldId id="284" r:id="rId13"/>
    <p:sldId id="285" r:id="rId14"/>
    <p:sldId id="299" r:id="rId15"/>
    <p:sldId id="286" r:id="rId16"/>
    <p:sldId id="289" r:id="rId17"/>
    <p:sldId id="301" r:id="rId18"/>
    <p:sldId id="281" r:id="rId19"/>
    <p:sldId id="288" r:id="rId20"/>
    <p:sldId id="287" r:id="rId21"/>
    <p:sldId id="280" r:id="rId22"/>
    <p:sldId id="290" r:id="rId23"/>
    <p:sldId id="257" r:id="rId24"/>
    <p:sldId id="292" r:id="rId25"/>
    <p:sldId id="277" r:id="rId26"/>
    <p:sldId id="272" r:id="rId27"/>
    <p:sldId id="273" r:id="rId28"/>
    <p:sldId id="274" r:id="rId29"/>
    <p:sldId id="265" r:id="rId30"/>
    <p:sldId id="259" r:id="rId31"/>
    <p:sldId id="260" r:id="rId32"/>
    <p:sldId id="264" r:id="rId33"/>
    <p:sldId id="258" r:id="rId34"/>
    <p:sldId id="263" r:id="rId35"/>
    <p:sldId id="261" r:id="rId36"/>
    <p:sldId id="266" r:id="rId37"/>
    <p:sldId id="268" r:id="rId38"/>
    <p:sldId id="270" r:id="rId39"/>
    <p:sldId id="271" r:id="rId40"/>
    <p:sldId id="291" r:id="rId41"/>
    <p:sldId id="302" r:id="rId42"/>
    <p:sldId id="303" r:id="rId43"/>
    <p:sldId id="28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3755" autoAdjust="0"/>
  </p:normalViewPr>
  <p:slideViewPr>
    <p:cSldViewPr snapToGrid="0">
      <p:cViewPr varScale="1">
        <p:scale>
          <a:sx n="34" d="100"/>
          <a:sy n="34" d="100"/>
        </p:scale>
        <p:origin x="63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t>Do</a:t>
          </a:r>
          <a:endParaRPr lang="en-US" dirty="0"/>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t>Check</a:t>
          </a:r>
          <a:endParaRPr lang="en-US" dirty="0"/>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t>Adjust</a:t>
          </a:r>
          <a:endParaRPr lang="en-US" dirty="0"/>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t>Plan</a:t>
          </a:r>
          <a:endParaRPr lang="en-US" dirty="0"/>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B52BF6B6-9904-4C05-92E1-17E470E03AE1}" type="presOf" srcId="{1D16AFA1-EAF7-7740-8454-79DE10F38084}" destId="{30C84352-3DB4-B243-9775-F7BAF98E0DA8}" srcOrd="0" destOrd="0" presId="urn:microsoft.com/office/officeart/2005/8/layout/cycle1"/>
    <dgm:cxn modelId="{9BB37727-B53D-4E37-99CD-E2170818DD16}" type="presOf" srcId="{F61EAF86-23AE-8444-8A0B-952A7BE59FAD}" destId="{70167A6C-CDD2-C844-8F3E-06B3C30FF12F}" srcOrd="0" destOrd="0" presId="urn:microsoft.com/office/officeart/2005/8/layout/cycle1"/>
    <dgm:cxn modelId="{7BAE90F2-9C96-432C-80BD-25B78583F583}" type="presOf" srcId="{778DBB57-7D50-C649-A5CA-4D486C2E4793}" destId="{C0625F23-FACC-1E49-AF15-2496E2BB81B5}" srcOrd="0" destOrd="0" presId="urn:microsoft.com/office/officeart/2005/8/layout/cycle1"/>
    <dgm:cxn modelId="{F28A3705-C610-449F-B710-487CF5E9FFDD}" type="presOf" srcId="{5C6A8549-70E4-624E-8B8E-3204F178034B}" destId="{B1C69493-9881-2F43-90D5-717D96F6294D}" srcOrd="0" destOrd="0" presId="urn:microsoft.com/office/officeart/2005/8/layout/cycle1"/>
    <dgm:cxn modelId="{BC3092F7-4F12-47DA-B244-03162678A588}" type="presOf" srcId="{D1D242AD-C6AB-5846-984A-CE26035B1F64}" destId="{6C24B5F2-59F5-3B4A-B7C4-22DF14124EEA}"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9E924064-C64D-4842-810C-9F0C0670BC6F}" type="presOf" srcId="{6F9A5B67-52E9-8E4B-B690-0418DB018A9E}" destId="{B7464E82-40D2-F541-ACEE-BAD62C61D323}" srcOrd="0" destOrd="0" presId="urn:microsoft.com/office/officeart/2005/8/layout/cycle1"/>
    <dgm:cxn modelId="{9699DA3A-8013-4B08-8636-946B2DF60905}" type="presOf" srcId="{3411607D-9DB3-BB4A-BE77-A76686F74D6D}" destId="{267064E2-B0F4-EF43-89FE-832CBD9B8DD1}"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79AE5958-EBB1-4EBF-8EE7-E42575DF48C0}" type="presOf" srcId="{15062EFC-2288-C649-8B63-E62A3C42602B}" destId="{42D0F23A-99C2-874B-8F3C-B9891A026658}"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2A413404-35E4-40F3-A7A1-709287F5003F}" type="presOf" srcId="{333752B9-86B3-794B-9A56-3943A6EE7FB7}" destId="{8BC0829A-274A-8744-98CB-44790541ADB3}" srcOrd="0" destOrd="0" presId="urn:microsoft.com/office/officeart/2005/8/layout/cycle1"/>
    <dgm:cxn modelId="{B6B358E7-598A-4A19-A8D9-1A2BC9797ED3}" type="presParOf" srcId="{C0625F23-FACC-1E49-AF15-2496E2BB81B5}" destId="{74C60E3F-A1BD-E94C-B608-17B48A435AF0}" srcOrd="0" destOrd="0" presId="urn:microsoft.com/office/officeart/2005/8/layout/cycle1"/>
    <dgm:cxn modelId="{D26598C1-8C33-4ADF-BBB2-D8E1DEE991CB}" type="presParOf" srcId="{C0625F23-FACC-1E49-AF15-2496E2BB81B5}" destId="{8BC0829A-274A-8744-98CB-44790541ADB3}" srcOrd="1" destOrd="0" presId="urn:microsoft.com/office/officeart/2005/8/layout/cycle1"/>
    <dgm:cxn modelId="{D7C57D4C-38B3-4860-B63B-5C6C666F8C4E}" type="presParOf" srcId="{C0625F23-FACC-1E49-AF15-2496E2BB81B5}" destId="{B7464E82-40D2-F541-ACEE-BAD62C61D323}" srcOrd="2" destOrd="0" presId="urn:microsoft.com/office/officeart/2005/8/layout/cycle1"/>
    <dgm:cxn modelId="{52F1F8E7-5466-481F-A934-FFB5E442A993}" type="presParOf" srcId="{C0625F23-FACC-1E49-AF15-2496E2BB81B5}" destId="{1C069E80-CA35-8E4B-A323-5C5F1B26DA96}" srcOrd="3" destOrd="0" presId="urn:microsoft.com/office/officeart/2005/8/layout/cycle1"/>
    <dgm:cxn modelId="{F9CBFFBF-1684-4F64-9773-9909DE9E4E67}" type="presParOf" srcId="{C0625F23-FACC-1E49-AF15-2496E2BB81B5}" destId="{42D0F23A-99C2-874B-8F3C-B9891A026658}" srcOrd="4" destOrd="0" presId="urn:microsoft.com/office/officeart/2005/8/layout/cycle1"/>
    <dgm:cxn modelId="{C8224CCE-85B8-4DE1-86D0-48BC6C5A0BCF}" type="presParOf" srcId="{C0625F23-FACC-1E49-AF15-2496E2BB81B5}" destId="{B1C69493-9881-2F43-90D5-717D96F6294D}" srcOrd="5" destOrd="0" presId="urn:microsoft.com/office/officeart/2005/8/layout/cycle1"/>
    <dgm:cxn modelId="{02521980-8B35-4ECB-957A-D05AEECEB81E}" type="presParOf" srcId="{C0625F23-FACC-1E49-AF15-2496E2BB81B5}" destId="{3FD36272-AFFF-6242-A6B5-531A33A9D9C6}" srcOrd="6" destOrd="0" presId="urn:microsoft.com/office/officeart/2005/8/layout/cycle1"/>
    <dgm:cxn modelId="{7B528BDF-1B32-4AB2-8EB3-D621C4F37E23}" type="presParOf" srcId="{C0625F23-FACC-1E49-AF15-2496E2BB81B5}" destId="{70167A6C-CDD2-C844-8F3E-06B3C30FF12F}" srcOrd="7" destOrd="0" presId="urn:microsoft.com/office/officeart/2005/8/layout/cycle1"/>
    <dgm:cxn modelId="{A4E4F395-2804-49BA-BCE4-A0095FE48F98}" type="presParOf" srcId="{C0625F23-FACC-1E49-AF15-2496E2BB81B5}" destId="{267064E2-B0F4-EF43-89FE-832CBD9B8DD1}" srcOrd="8" destOrd="0" presId="urn:microsoft.com/office/officeart/2005/8/layout/cycle1"/>
    <dgm:cxn modelId="{FC2ED7BC-3FED-4DE3-B47D-1111CA006332}" type="presParOf" srcId="{C0625F23-FACC-1E49-AF15-2496E2BB81B5}" destId="{CE9AAD1A-EC6F-1E4E-AE15-6A255EF573A7}" srcOrd="9" destOrd="0" presId="urn:microsoft.com/office/officeart/2005/8/layout/cycle1"/>
    <dgm:cxn modelId="{46906C15-EA27-4BBB-8F04-1F85229AEE3C}" type="presParOf" srcId="{C0625F23-FACC-1E49-AF15-2496E2BB81B5}" destId="{6C24B5F2-59F5-3B4A-B7C4-22DF14124EEA}" srcOrd="10" destOrd="0" presId="urn:microsoft.com/office/officeart/2005/8/layout/cycle1"/>
    <dgm:cxn modelId="{517A3954-2FE3-4B20-AFE0-07BB798C05CD}"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95B65049-A948-47E9-9B6F-59C8F550F351}" type="presOf" srcId="{5C6A8549-70E4-624E-8B8E-3204F178034B}" destId="{B1C69493-9881-2F43-90D5-717D96F6294D}" srcOrd="0" destOrd="0" presId="urn:microsoft.com/office/officeart/2005/8/layout/cycle1"/>
    <dgm:cxn modelId="{F51C1D42-66B8-48BD-9686-DCCBDF2B8AF9}" type="presOf" srcId="{778DBB57-7D50-C649-A5CA-4D486C2E4793}" destId="{C0625F23-FACC-1E49-AF15-2496E2BB81B5}" srcOrd="0" destOrd="0" presId="urn:microsoft.com/office/officeart/2005/8/layout/cycle1"/>
    <dgm:cxn modelId="{7139D788-A3D5-4649-B408-1FD075EB87B1}" type="presOf" srcId="{3411607D-9DB3-BB4A-BE77-A76686F74D6D}" destId="{267064E2-B0F4-EF43-89FE-832CBD9B8DD1}"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F4B38642-ECCF-4238-880D-6C3EEF815545}" type="presOf" srcId="{15062EFC-2288-C649-8B63-E62A3C42602B}" destId="{42D0F23A-99C2-874B-8F3C-B9891A026658}" srcOrd="0" destOrd="0" presId="urn:microsoft.com/office/officeart/2005/8/layout/cycle1"/>
    <dgm:cxn modelId="{B623C40F-2DA4-48B4-8445-A320EE9A9FEC}" type="presOf" srcId="{333752B9-86B3-794B-9A56-3943A6EE7FB7}" destId="{8BC0829A-274A-8744-98CB-44790541ADB3}"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7D9E285F-69B2-4AC5-AB6D-B7B2946BB7EA}" type="presOf" srcId="{F61EAF86-23AE-8444-8A0B-952A7BE59FAD}" destId="{70167A6C-CDD2-C844-8F3E-06B3C30FF12F}" srcOrd="0" destOrd="0" presId="urn:microsoft.com/office/officeart/2005/8/layout/cycle1"/>
    <dgm:cxn modelId="{CC8B465A-C37C-4465-8EAD-4D0C488433D0}" type="presOf" srcId="{6F9A5B67-52E9-8E4B-B690-0418DB018A9E}" destId="{B7464E82-40D2-F541-ACEE-BAD62C61D323}" srcOrd="0" destOrd="0" presId="urn:microsoft.com/office/officeart/2005/8/layout/cycle1"/>
    <dgm:cxn modelId="{374FF027-D1D5-43CD-BC4F-C6E295F55D26}" type="presOf" srcId="{1D16AFA1-EAF7-7740-8454-79DE10F38084}" destId="{30C84352-3DB4-B243-9775-F7BAF98E0DA8}" srcOrd="0" destOrd="0" presId="urn:microsoft.com/office/officeart/2005/8/layout/cycle1"/>
    <dgm:cxn modelId="{FB43E329-58D7-4D83-A6E2-8CAB45283DD7}" type="presOf" srcId="{D1D242AD-C6AB-5846-984A-CE26035B1F64}" destId="{6C24B5F2-59F5-3B4A-B7C4-22DF14124EEA}" srcOrd="0" destOrd="0" presId="urn:microsoft.com/office/officeart/2005/8/layout/cycle1"/>
    <dgm:cxn modelId="{0F4E58A3-6E0E-4ED8-A7BE-6021FBD6EFD8}" type="presParOf" srcId="{C0625F23-FACC-1E49-AF15-2496E2BB81B5}" destId="{74C60E3F-A1BD-E94C-B608-17B48A435AF0}" srcOrd="0" destOrd="0" presId="urn:microsoft.com/office/officeart/2005/8/layout/cycle1"/>
    <dgm:cxn modelId="{9BA0C4BF-99D7-4900-A72C-3EDC825DE5DB}" type="presParOf" srcId="{C0625F23-FACC-1E49-AF15-2496E2BB81B5}" destId="{8BC0829A-274A-8744-98CB-44790541ADB3}" srcOrd="1" destOrd="0" presId="urn:microsoft.com/office/officeart/2005/8/layout/cycle1"/>
    <dgm:cxn modelId="{8E9DDF02-202D-48CC-8A78-09C1317ABB32}" type="presParOf" srcId="{C0625F23-FACC-1E49-AF15-2496E2BB81B5}" destId="{B7464E82-40D2-F541-ACEE-BAD62C61D323}" srcOrd="2" destOrd="0" presId="urn:microsoft.com/office/officeart/2005/8/layout/cycle1"/>
    <dgm:cxn modelId="{13AABFE6-ABC0-4592-9FAE-DED11C626C7E}" type="presParOf" srcId="{C0625F23-FACC-1E49-AF15-2496E2BB81B5}" destId="{1C069E80-CA35-8E4B-A323-5C5F1B26DA96}" srcOrd="3" destOrd="0" presId="urn:microsoft.com/office/officeart/2005/8/layout/cycle1"/>
    <dgm:cxn modelId="{61E1DA68-4166-4E6E-AF54-43799B52B7E7}" type="presParOf" srcId="{C0625F23-FACC-1E49-AF15-2496E2BB81B5}" destId="{42D0F23A-99C2-874B-8F3C-B9891A026658}" srcOrd="4" destOrd="0" presId="urn:microsoft.com/office/officeart/2005/8/layout/cycle1"/>
    <dgm:cxn modelId="{AA512E65-0018-4F93-87AD-30CAD06F2EC0}" type="presParOf" srcId="{C0625F23-FACC-1E49-AF15-2496E2BB81B5}" destId="{B1C69493-9881-2F43-90D5-717D96F6294D}" srcOrd="5" destOrd="0" presId="urn:microsoft.com/office/officeart/2005/8/layout/cycle1"/>
    <dgm:cxn modelId="{B07AF9C8-97F7-40F3-BED3-BD120DE752CE}" type="presParOf" srcId="{C0625F23-FACC-1E49-AF15-2496E2BB81B5}" destId="{3FD36272-AFFF-6242-A6B5-531A33A9D9C6}" srcOrd="6" destOrd="0" presId="urn:microsoft.com/office/officeart/2005/8/layout/cycle1"/>
    <dgm:cxn modelId="{BAD36210-1D11-4015-A448-28492996BED4}" type="presParOf" srcId="{C0625F23-FACC-1E49-AF15-2496E2BB81B5}" destId="{70167A6C-CDD2-C844-8F3E-06B3C30FF12F}" srcOrd="7" destOrd="0" presId="urn:microsoft.com/office/officeart/2005/8/layout/cycle1"/>
    <dgm:cxn modelId="{D889B220-AC2F-4FE4-BA0F-3A257158607F}" type="presParOf" srcId="{C0625F23-FACC-1E49-AF15-2496E2BB81B5}" destId="{267064E2-B0F4-EF43-89FE-832CBD9B8DD1}" srcOrd="8" destOrd="0" presId="urn:microsoft.com/office/officeart/2005/8/layout/cycle1"/>
    <dgm:cxn modelId="{0B9B40BD-EB4E-4DDC-9FE7-7E980874D36A}" type="presParOf" srcId="{C0625F23-FACC-1E49-AF15-2496E2BB81B5}" destId="{CE9AAD1A-EC6F-1E4E-AE15-6A255EF573A7}" srcOrd="9" destOrd="0" presId="urn:microsoft.com/office/officeart/2005/8/layout/cycle1"/>
    <dgm:cxn modelId="{BE0742DB-ED66-4C14-A39D-711A4B694FD6}" type="presParOf" srcId="{C0625F23-FACC-1E49-AF15-2496E2BB81B5}" destId="{6C24B5F2-59F5-3B4A-B7C4-22DF14124EEA}" srcOrd="10" destOrd="0" presId="urn:microsoft.com/office/officeart/2005/8/layout/cycle1"/>
    <dgm:cxn modelId="{6B7E5753-F99A-4A89-B54D-C42234F95F12}"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B3103914-F6D4-4C4F-91A2-496CF850F9CF}" type="presOf" srcId="{F61EAF86-23AE-8444-8A0B-952A7BE59FAD}" destId="{70167A6C-CDD2-C844-8F3E-06B3C30FF12F}"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A1277A88-6E59-4FE6-8F07-5B1ECA094838}" type="presOf" srcId="{3411607D-9DB3-BB4A-BE77-A76686F74D6D}" destId="{267064E2-B0F4-EF43-89FE-832CBD9B8DD1}" srcOrd="0" destOrd="0" presId="urn:microsoft.com/office/officeart/2005/8/layout/cycle1"/>
    <dgm:cxn modelId="{2DD468CF-A6D9-4C99-8A19-1CD0D73ED091}" type="presOf" srcId="{778DBB57-7D50-C649-A5CA-4D486C2E4793}" destId="{C0625F23-FACC-1E49-AF15-2496E2BB81B5}" srcOrd="0" destOrd="0" presId="urn:microsoft.com/office/officeart/2005/8/layout/cycle1"/>
    <dgm:cxn modelId="{A844F9FC-F407-4119-BAAB-486136FAF438}" type="presOf" srcId="{D1D242AD-C6AB-5846-984A-CE26035B1F64}" destId="{6C24B5F2-59F5-3B4A-B7C4-22DF14124EEA}" srcOrd="0" destOrd="0" presId="urn:microsoft.com/office/officeart/2005/8/layout/cycle1"/>
    <dgm:cxn modelId="{D3024B53-7842-4E67-B98B-EF486BD9FFFF}" type="presOf" srcId="{333752B9-86B3-794B-9A56-3943A6EE7FB7}" destId="{8BC0829A-274A-8744-98CB-44790541ADB3}"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A733FEF1-9844-4F22-9F6B-C932B1DD1000}" type="presOf" srcId="{6F9A5B67-52E9-8E4B-B690-0418DB018A9E}" destId="{B7464E82-40D2-F541-ACEE-BAD62C61D323}"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954BFFBA-56C9-4CA1-B88B-03675A0979B5}" type="presOf" srcId="{5C6A8549-70E4-624E-8B8E-3204F178034B}" destId="{B1C69493-9881-2F43-90D5-717D96F6294D}"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FA3FA65E-667B-4D9F-B885-F55C81C6F336}" type="presOf" srcId="{1D16AFA1-EAF7-7740-8454-79DE10F38084}" destId="{30C84352-3DB4-B243-9775-F7BAF98E0DA8}" srcOrd="0" destOrd="0" presId="urn:microsoft.com/office/officeart/2005/8/layout/cycle1"/>
    <dgm:cxn modelId="{C4D5E587-BB1C-42FE-A92E-A31130B476BA}" type="presOf" srcId="{15062EFC-2288-C649-8B63-E62A3C42602B}" destId="{42D0F23A-99C2-874B-8F3C-B9891A026658}" srcOrd="0" destOrd="0" presId="urn:microsoft.com/office/officeart/2005/8/layout/cycle1"/>
    <dgm:cxn modelId="{B9347789-D5AC-40C5-958A-6DB94362D772}" type="presParOf" srcId="{C0625F23-FACC-1E49-AF15-2496E2BB81B5}" destId="{74C60E3F-A1BD-E94C-B608-17B48A435AF0}" srcOrd="0" destOrd="0" presId="urn:microsoft.com/office/officeart/2005/8/layout/cycle1"/>
    <dgm:cxn modelId="{BD3BBC72-7BD4-46A9-B6BB-FD7C834BD495}" type="presParOf" srcId="{C0625F23-FACC-1E49-AF15-2496E2BB81B5}" destId="{8BC0829A-274A-8744-98CB-44790541ADB3}" srcOrd="1" destOrd="0" presId="urn:microsoft.com/office/officeart/2005/8/layout/cycle1"/>
    <dgm:cxn modelId="{8E5979A6-EC88-4859-9998-7DD94055B881}" type="presParOf" srcId="{C0625F23-FACC-1E49-AF15-2496E2BB81B5}" destId="{B7464E82-40D2-F541-ACEE-BAD62C61D323}" srcOrd="2" destOrd="0" presId="urn:microsoft.com/office/officeart/2005/8/layout/cycle1"/>
    <dgm:cxn modelId="{2C1F49A4-1B48-419E-9BC9-795DFD13AC1D}" type="presParOf" srcId="{C0625F23-FACC-1E49-AF15-2496E2BB81B5}" destId="{1C069E80-CA35-8E4B-A323-5C5F1B26DA96}" srcOrd="3" destOrd="0" presId="urn:microsoft.com/office/officeart/2005/8/layout/cycle1"/>
    <dgm:cxn modelId="{39B87241-9722-4E9C-A478-BFAE3A9A3BB9}" type="presParOf" srcId="{C0625F23-FACC-1E49-AF15-2496E2BB81B5}" destId="{42D0F23A-99C2-874B-8F3C-B9891A026658}" srcOrd="4" destOrd="0" presId="urn:microsoft.com/office/officeart/2005/8/layout/cycle1"/>
    <dgm:cxn modelId="{8B3E6E7C-4B8A-45F4-B13C-BD8A915D74A4}" type="presParOf" srcId="{C0625F23-FACC-1E49-AF15-2496E2BB81B5}" destId="{B1C69493-9881-2F43-90D5-717D96F6294D}" srcOrd="5" destOrd="0" presId="urn:microsoft.com/office/officeart/2005/8/layout/cycle1"/>
    <dgm:cxn modelId="{188294D7-2C16-46CD-924B-FE8BE1BEC2D5}" type="presParOf" srcId="{C0625F23-FACC-1E49-AF15-2496E2BB81B5}" destId="{3FD36272-AFFF-6242-A6B5-531A33A9D9C6}" srcOrd="6" destOrd="0" presId="urn:microsoft.com/office/officeart/2005/8/layout/cycle1"/>
    <dgm:cxn modelId="{635D5703-A918-48D5-A92D-4F0EE5BD25A4}" type="presParOf" srcId="{C0625F23-FACC-1E49-AF15-2496E2BB81B5}" destId="{70167A6C-CDD2-C844-8F3E-06B3C30FF12F}" srcOrd="7" destOrd="0" presId="urn:microsoft.com/office/officeart/2005/8/layout/cycle1"/>
    <dgm:cxn modelId="{49834093-AD36-4156-B516-D4D25C8462A1}" type="presParOf" srcId="{C0625F23-FACC-1E49-AF15-2496E2BB81B5}" destId="{267064E2-B0F4-EF43-89FE-832CBD9B8DD1}" srcOrd="8" destOrd="0" presId="urn:microsoft.com/office/officeart/2005/8/layout/cycle1"/>
    <dgm:cxn modelId="{0E934754-C2D9-41A6-B666-A3399410FCFC}" type="presParOf" srcId="{C0625F23-FACC-1E49-AF15-2496E2BB81B5}" destId="{CE9AAD1A-EC6F-1E4E-AE15-6A255EF573A7}" srcOrd="9" destOrd="0" presId="urn:microsoft.com/office/officeart/2005/8/layout/cycle1"/>
    <dgm:cxn modelId="{0BC4F3A6-4341-43A5-BE47-59D05CDE3E3A}" type="presParOf" srcId="{C0625F23-FACC-1E49-AF15-2496E2BB81B5}" destId="{6C24B5F2-59F5-3B4A-B7C4-22DF14124EEA}" srcOrd="10" destOrd="0" presId="urn:microsoft.com/office/officeart/2005/8/layout/cycle1"/>
    <dgm:cxn modelId="{D6854266-78D3-4711-AA8E-29414C03B8C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48A4C334-1212-4B55-AB5C-7167354E44AE}" type="presOf" srcId="{F61EAF86-23AE-8444-8A0B-952A7BE59FAD}" destId="{70167A6C-CDD2-C844-8F3E-06B3C30FF12F}"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5AC81F9B-A303-42A3-A9EB-68E1D6B04753}" type="presOf" srcId="{5C6A8549-70E4-624E-8B8E-3204F178034B}" destId="{B1C69493-9881-2F43-90D5-717D96F6294D}" srcOrd="0" destOrd="0" presId="urn:microsoft.com/office/officeart/2005/8/layout/cycle1"/>
    <dgm:cxn modelId="{8F2D1EFE-5E65-4B5A-BA3C-281CD49F0DCF}" type="presOf" srcId="{778DBB57-7D50-C649-A5CA-4D486C2E4793}" destId="{C0625F23-FACC-1E49-AF15-2496E2BB81B5}" srcOrd="0" destOrd="0" presId="urn:microsoft.com/office/officeart/2005/8/layout/cycle1"/>
    <dgm:cxn modelId="{9AFF323C-D0CD-4086-A95E-5DCCE0752DF4}" type="presOf" srcId="{333752B9-86B3-794B-9A56-3943A6EE7FB7}" destId="{8BC0829A-274A-8744-98CB-44790541ADB3}" srcOrd="0" destOrd="0" presId="urn:microsoft.com/office/officeart/2005/8/layout/cycle1"/>
    <dgm:cxn modelId="{4A9E59C1-3FC4-4D04-9389-BB4C72EB1C27}" type="presOf" srcId="{3411607D-9DB3-BB4A-BE77-A76686F74D6D}" destId="{267064E2-B0F4-EF43-89FE-832CBD9B8DD1}"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32D3D503-E27B-41E9-BDC3-9B0EC2D5DB73}" type="presOf" srcId="{15062EFC-2288-C649-8B63-E62A3C42602B}" destId="{42D0F23A-99C2-874B-8F3C-B9891A026658}"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8428CC84-2352-49C1-8C82-4136A4B0BBFD}" type="presOf" srcId="{6F9A5B67-52E9-8E4B-B690-0418DB018A9E}" destId="{B7464E82-40D2-F541-ACEE-BAD62C61D323}"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2E7BDCB5-60D0-4DB8-86A4-F290B0E6A985}" type="presOf" srcId="{D1D242AD-C6AB-5846-984A-CE26035B1F64}" destId="{6C24B5F2-59F5-3B4A-B7C4-22DF14124EEA}" srcOrd="0" destOrd="0" presId="urn:microsoft.com/office/officeart/2005/8/layout/cycle1"/>
    <dgm:cxn modelId="{4419FBD1-E0F8-49E4-A453-40030C4A8016}" type="presOf" srcId="{1D16AFA1-EAF7-7740-8454-79DE10F38084}" destId="{30C84352-3DB4-B243-9775-F7BAF98E0DA8}" srcOrd="0" destOrd="0" presId="urn:microsoft.com/office/officeart/2005/8/layout/cycle1"/>
    <dgm:cxn modelId="{7BF53F58-6E9A-4EB5-95D4-84CF0B544124}" type="presParOf" srcId="{C0625F23-FACC-1E49-AF15-2496E2BB81B5}" destId="{74C60E3F-A1BD-E94C-B608-17B48A435AF0}" srcOrd="0" destOrd="0" presId="urn:microsoft.com/office/officeart/2005/8/layout/cycle1"/>
    <dgm:cxn modelId="{1C95FD8F-4A84-453C-BF1C-3A6025BB5D4E}" type="presParOf" srcId="{C0625F23-FACC-1E49-AF15-2496E2BB81B5}" destId="{8BC0829A-274A-8744-98CB-44790541ADB3}" srcOrd="1" destOrd="0" presId="urn:microsoft.com/office/officeart/2005/8/layout/cycle1"/>
    <dgm:cxn modelId="{9D33EF29-3E05-49BE-ACCC-7181686C9797}" type="presParOf" srcId="{C0625F23-FACC-1E49-AF15-2496E2BB81B5}" destId="{B7464E82-40D2-F541-ACEE-BAD62C61D323}" srcOrd="2" destOrd="0" presId="urn:microsoft.com/office/officeart/2005/8/layout/cycle1"/>
    <dgm:cxn modelId="{DE67CF1E-E9DF-4518-B3E6-225AA3D57A27}" type="presParOf" srcId="{C0625F23-FACC-1E49-AF15-2496E2BB81B5}" destId="{1C069E80-CA35-8E4B-A323-5C5F1B26DA96}" srcOrd="3" destOrd="0" presId="urn:microsoft.com/office/officeart/2005/8/layout/cycle1"/>
    <dgm:cxn modelId="{6888D76E-08B8-42BC-A4BC-A2CAF07BC597}" type="presParOf" srcId="{C0625F23-FACC-1E49-AF15-2496E2BB81B5}" destId="{42D0F23A-99C2-874B-8F3C-B9891A026658}" srcOrd="4" destOrd="0" presId="urn:microsoft.com/office/officeart/2005/8/layout/cycle1"/>
    <dgm:cxn modelId="{4F4A0D9B-3E5A-4CD5-883D-8C401F9881EF}" type="presParOf" srcId="{C0625F23-FACC-1E49-AF15-2496E2BB81B5}" destId="{B1C69493-9881-2F43-90D5-717D96F6294D}" srcOrd="5" destOrd="0" presId="urn:microsoft.com/office/officeart/2005/8/layout/cycle1"/>
    <dgm:cxn modelId="{6BEF9D8F-4928-46A8-8CB7-D7E6388B193E}" type="presParOf" srcId="{C0625F23-FACC-1E49-AF15-2496E2BB81B5}" destId="{3FD36272-AFFF-6242-A6B5-531A33A9D9C6}" srcOrd="6" destOrd="0" presId="urn:microsoft.com/office/officeart/2005/8/layout/cycle1"/>
    <dgm:cxn modelId="{C54BBD0A-96DE-4CEB-A878-3149F81E8C75}" type="presParOf" srcId="{C0625F23-FACC-1E49-AF15-2496E2BB81B5}" destId="{70167A6C-CDD2-C844-8F3E-06B3C30FF12F}" srcOrd="7" destOrd="0" presId="urn:microsoft.com/office/officeart/2005/8/layout/cycle1"/>
    <dgm:cxn modelId="{E461CCC9-9C11-45F9-B4FA-CC90A5515E27}" type="presParOf" srcId="{C0625F23-FACC-1E49-AF15-2496E2BB81B5}" destId="{267064E2-B0F4-EF43-89FE-832CBD9B8DD1}" srcOrd="8" destOrd="0" presId="urn:microsoft.com/office/officeart/2005/8/layout/cycle1"/>
    <dgm:cxn modelId="{652D467D-A0BF-47D3-AAF0-74F1414A846D}" type="presParOf" srcId="{C0625F23-FACC-1E49-AF15-2496E2BB81B5}" destId="{CE9AAD1A-EC6F-1E4E-AE15-6A255EF573A7}" srcOrd="9" destOrd="0" presId="urn:microsoft.com/office/officeart/2005/8/layout/cycle1"/>
    <dgm:cxn modelId="{449FD5CE-0189-4216-8D02-926DD6644A26}" type="presParOf" srcId="{C0625F23-FACC-1E49-AF15-2496E2BB81B5}" destId="{6C24B5F2-59F5-3B4A-B7C4-22DF14124EEA}" srcOrd="10" destOrd="0" presId="urn:microsoft.com/office/officeart/2005/8/layout/cycle1"/>
    <dgm:cxn modelId="{83C730D2-7003-49BA-AA54-DD68E2AE668E}"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C387A2B7-D670-4DF0-8CAA-21D4DA832859}" type="presOf" srcId="{6F9A5B67-52E9-8E4B-B690-0418DB018A9E}" destId="{B7464E82-40D2-F541-ACEE-BAD62C61D323}" srcOrd="0" destOrd="0" presId="urn:microsoft.com/office/officeart/2005/8/layout/cycle1"/>
    <dgm:cxn modelId="{26E77D3D-BE92-4800-8D08-AEB43F157A3E}" type="presOf" srcId="{15062EFC-2288-C649-8B63-E62A3C42602B}" destId="{42D0F23A-99C2-874B-8F3C-B9891A026658}"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637649A8-4FA0-45DB-B1DD-C2CCCE86F174}" type="presOf" srcId="{1D16AFA1-EAF7-7740-8454-79DE10F38084}" destId="{30C84352-3DB4-B243-9775-F7BAF98E0DA8}" srcOrd="0" destOrd="0" presId="urn:microsoft.com/office/officeart/2005/8/layout/cycle1"/>
    <dgm:cxn modelId="{D6623C9A-0300-4186-9626-FE13EBA1CB8F}" type="presOf" srcId="{F61EAF86-23AE-8444-8A0B-952A7BE59FAD}" destId="{70167A6C-CDD2-C844-8F3E-06B3C30FF12F}" srcOrd="0" destOrd="0" presId="urn:microsoft.com/office/officeart/2005/8/layout/cycle1"/>
    <dgm:cxn modelId="{FC869391-B047-4C15-860D-61C9577670F2}" type="presOf" srcId="{3411607D-9DB3-BB4A-BE77-A76686F74D6D}" destId="{267064E2-B0F4-EF43-89FE-832CBD9B8DD1}" srcOrd="0" destOrd="0" presId="urn:microsoft.com/office/officeart/2005/8/layout/cycle1"/>
    <dgm:cxn modelId="{498CF586-D77C-4781-8167-7A8070B9DF7D}" type="presOf" srcId="{333752B9-86B3-794B-9A56-3943A6EE7FB7}" destId="{8BC0829A-274A-8744-98CB-44790541ADB3}" srcOrd="0" destOrd="0" presId="urn:microsoft.com/office/officeart/2005/8/layout/cycle1"/>
    <dgm:cxn modelId="{C158C505-9AF4-46E6-AEBC-995BE504A2BB}" type="presOf" srcId="{D1D242AD-C6AB-5846-984A-CE26035B1F64}" destId="{6C24B5F2-59F5-3B4A-B7C4-22DF14124EEA}"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420A4C6D-6065-411C-BD25-5D8BA4B7579F}" type="presOf" srcId="{778DBB57-7D50-C649-A5CA-4D486C2E4793}" destId="{C0625F23-FACC-1E49-AF15-2496E2BB81B5}" srcOrd="0" destOrd="0" presId="urn:microsoft.com/office/officeart/2005/8/layout/cycle1"/>
    <dgm:cxn modelId="{79EBF03F-59C7-406C-931F-C169B6B44D93}" type="presOf" srcId="{5C6A8549-70E4-624E-8B8E-3204F178034B}" destId="{B1C69493-9881-2F43-90D5-717D96F6294D}"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8471C14D-A553-4E55-B081-6ADCE0CAEB70}" type="presParOf" srcId="{C0625F23-FACC-1E49-AF15-2496E2BB81B5}" destId="{74C60E3F-A1BD-E94C-B608-17B48A435AF0}" srcOrd="0" destOrd="0" presId="urn:microsoft.com/office/officeart/2005/8/layout/cycle1"/>
    <dgm:cxn modelId="{EDF5AE03-7282-43CE-93C9-2B0B531595AA}" type="presParOf" srcId="{C0625F23-FACC-1E49-AF15-2496E2BB81B5}" destId="{8BC0829A-274A-8744-98CB-44790541ADB3}" srcOrd="1" destOrd="0" presId="urn:microsoft.com/office/officeart/2005/8/layout/cycle1"/>
    <dgm:cxn modelId="{433FD2C1-F5EC-4DF6-9523-24463AEC3AC9}" type="presParOf" srcId="{C0625F23-FACC-1E49-AF15-2496E2BB81B5}" destId="{B7464E82-40D2-F541-ACEE-BAD62C61D323}" srcOrd="2" destOrd="0" presId="urn:microsoft.com/office/officeart/2005/8/layout/cycle1"/>
    <dgm:cxn modelId="{B67BAE94-DECD-43DB-A504-BA9CFC4899CA}" type="presParOf" srcId="{C0625F23-FACC-1E49-AF15-2496E2BB81B5}" destId="{1C069E80-CA35-8E4B-A323-5C5F1B26DA96}" srcOrd="3" destOrd="0" presId="urn:microsoft.com/office/officeart/2005/8/layout/cycle1"/>
    <dgm:cxn modelId="{5D1AE3C5-9790-40C5-9413-E1FB93BBFC33}" type="presParOf" srcId="{C0625F23-FACC-1E49-AF15-2496E2BB81B5}" destId="{42D0F23A-99C2-874B-8F3C-B9891A026658}" srcOrd="4" destOrd="0" presId="urn:microsoft.com/office/officeart/2005/8/layout/cycle1"/>
    <dgm:cxn modelId="{DB4786FB-7E86-495E-B865-A790A5C47CCF}" type="presParOf" srcId="{C0625F23-FACC-1E49-AF15-2496E2BB81B5}" destId="{B1C69493-9881-2F43-90D5-717D96F6294D}" srcOrd="5" destOrd="0" presId="urn:microsoft.com/office/officeart/2005/8/layout/cycle1"/>
    <dgm:cxn modelId="{112CE416-DDCF-487F-8D5A-23BE209E972E}" type="presParOf" srcId="{C0625F23-FACC-1E49-AF15-2496E2BB81B5}" destId="{3FD36272-AFFF-6242-A6B5-531A33A9D9C6}" srcOrd="6" destOrd="0" presId="urn:microsoft.com/office/officeart/2005/8/layout/cycle1"/>
    <dgm:cxn modelId="{646B5FF8-DECB-4139-A94F-1B938756BB6C}" type="presParOf" srcId="{C0625F23-FACC-1E49-AF15-2496E2BB81B5}" destId="{70167A6C-CDD2-C844-8F3E-06B3C30FF12F}" srcOrd="7" destOrd="0" presId="urn:microsoft.com/office/officeart/2005/8/layout/cycle1"/>
    <dgm:cxn modelId="{49BB3FBE-E348-4050-A654-63413EA92C61}" type="presParOf" srcId="{C0625F23-FACC-1E49-AF15-2496E2BB81B5}" destId="{267064E2-B0F4-EF43-89FE-832CBD9B8DD1}" srcOrd="8" destOrd="0" presId="urn:microsoft.com/office/officeart/2005/8/layout/cycle1"/>
    <dgm:cxn modelId="{7EB96D71-30DD-4AFD-A4FD-A56A7FD410F2}" type="presParOf" srcId="{C0625F23-FACC-1E49-AF15-2496E2BB81B5}" destId="{CE9AAD1A-EC6F-1E4E-AE15-6A255EF573A7}" srcOrd="9" destOrd="0" presId="urn:microsoft.com/office/officeart/2005/8/layout/cycle1"/>
    <dgm:cxn modelId="{36A486F7-E8BA-44AA-810F-7A83C24C46D4}" type="presParOf" srcId="{C0625F23-FACC-1E49-AF15-2496E2BB81B5}" destId="{6C24B5F2-59F5-3B4A-B7C4-22DF14124EEA}" srcOrd="10" destOrd="0" presId="urn:microsoft.com/office/officeart/2005/8/layout/cycle1"/>
    <dgm:cxn modelId="{61EC8BD1-540C-405B-8D39-57CE9F39D38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0538D8A9-4307-43B1-8A9A-6E3069115183}" type="presOf" srcId="{1D16AFA1-EAF7-7740-8454-79DE10F38084}" destId="{30C84352-3DB4-B243-9775-F7BAF98E0DA8}" srcOrd="0" destOrd="0" presId="urn:microsoft.com/office/officeart/2005/8/layout/cycle1"/>
    <dgm:cxn modelId="{279BE26F-F156-467B-AEC8-789990433309}" type="presOf" srcId="{3411607D-9DB3-BB4A-BE77-A76686F74D6D}" destId="{267064E2-B0F4-EF43-89FE-832CBD9B8DD1}" srcOrd="0" destOrd="0" presId="urn:microsoft.com/office/officeart/2005/8/layout/cycle1"/>
    <dgm:cxn modelId="{3B732E23-F04D-4EA9-976A-82004790358E}" type="presOf" srcId="{6F9A5B67-52E9-8E4B-B690-0418DB018A9E}" destId="{B7464E82-40D2-F541-ACEE-BAD62C61D323}" srcOrd="0" destOrd="0" presId="urn:microsoft.com/office/officeart/2005/8/layout/cycle1"/>
    <dgm:cxn modelId="{4B135F02-699F-4EB6-BAC4-517040442CE1}" type="presOf" srcId="{F61EAF86-23AE-8444-8A0B-952A7BE59FAD}" destId="{70167A6C-CDD2-C844-8F3E-06B3C30FF12F}"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DED37F34-DF8E-4252-ACFD-8A172261EAAB}" type="presOf" srcId="{15062EFC-2288-C649-8B63-E62A3C42602B}" destId="{42D0F23A-99C2-874B-8F3C-B9891A026658}" srcOrd="0" destOrd="0" presId="urn:microsoft.com/office/officeart/2005/8/layout/cycle1"/>
    <dgm:cxn modelId="{40C83AF3-BDB9-40E0-8144-977C2C4333F5}" type="presOf" srcId="{5C6A8549-70E4-624E-8B8E-3204F178034B}" destId="{B1C69493-9881-2F43-90D5-717D96F6294D}" srcOrd="0" destOrd="0" presId="urn:microsoft.com/office/officeart/2005/8/layout/cycle1"/>
    <dgm:cxn modelId="{AF0EA94F-72BE-421C-B17C-FC071745B54E}" type="presOf" srcId="{778DBB57-7D50-C649-A5CA-4D486C2E4793}" destId="{C0625F23-FACC-1E49-AF15-2496E2BB81B5}"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0E27A849-E0A0-4045-950B-BDA907D6545C}" type="presOf" srcId="{D1D242AD-C6AB-5846-984A-CE26035B1F64}" destId="{6C24B5F2-59F5-3B4A-B7C4-22DF14124EEA}" srcOrd="0" destOrd="0" presId="urn:microsoft.com/office/officeart/2005/8/layout/cycle1"/>
    <dgm:cxn modelId="{F5FA1913-BF05-46BF-B179-35F15C18A836}" type="presOf" srcId="{333752B9-86B3-794B-9A56-3943A6EE7FB7}" destId="{8BC0829A-274A-8744-98CB-44790541ADB3}" srcOrd="0" destOrd="0" presId="urn:microsoft.com/office/officeart/2005/8/layout/cycle1"/>
    <dgm:cxn modelId="{46EC7FEA-D35B-4C6E-96A9-3B93BA496479}" type="presParOf" srcId="{C0625F23-FACC-1E49-AF15-2496E2BB81B5}" destId="{74C60E3F-A1BD-E94C-B608-17B48A435AF0}" srcOrd="0" destOrd="0" presId="urn:microsoft.com/office/officeart/2005/8/layout/cycle1"/>
    <dgm:cxn modelId="{13D6BE8E-9707-4756-8EF3-5CFB058086D7}" type="presParOf" srcId="{C0625F23-FACC-1E49-AF15-2496E2BB81B5}" destId="{8BC0829A-274A-8744-98CB-44790541ADB3}" srcOrd="1" destOrd="0" presId="urn:microsoft.com/office/officeart/2005/8/layout/cycle1"/>
    <dgm:cxn modelId="{1B2D803A-6E6C-49D9-BA27-E47841C2C110}" type="presParOf" srcId="{C0625F23-FACC-1E49-AF15-2496E2BB81B5}" destId="{B7464E82-40D2-F541-ACEE-BAD62C61D323}" srcOrd="2" destOrd="0" presId="urn:microsoft.com/office/officeart/2005/8/layout/cycle1"/>
    <dgm:cxn modelId="{A53F57E6-EE54-4C44-B7DC-AA2BED091BA2}" type="presParOf" srcId="{C0625F23-FACC-1E49-AF15-2496E2BB81B5}" destId="{1C069E80-CA35-8E4B-A323-5C5F1B26DA96}" srcOrd="3" destOrd="0" presId="urn:microsoft.com/office/officeart/2005/8/layout/cycle1"/>
    <dgm:cxn modelId="{46850C7E-02A7-456B-99FD-FDC006989E42}" type="presParOf" srcId="{C0625F23-FACC-1E49-AF15-2496E2BB81B5}" destId="{42D0F23A-99C2-874B-8F3C-B9891A026658}" srcOrd="4" destOrd="0" presId="urn:microsoft.com/office/officeart/2005/8/layout/cycle1"/>
    <dgm:cxn modelId="{6AADCF0A-F702-4669-9862-7BDD679B83CB}" type="presParOf" srcId="{C0625F23-FACC-1E49-AF15-2496E2BB81B5}" destId="{B1C69493-9881-2F43-90D5-717D96F6294D}" srcOrd="5" destOrd="0" presId="urn:microsoft.com/office/officeart/2005/8/layout/cycle1"/>
    <dgm:cxn modelId="{8C7C8639-63FD-4FD4-A0CD-41F514A378A7}" type="presParOf" srcId="{C0625F23-FACC-1E49-AF15-2496E2BB81B5}" destId="{3FD36272-AFFF-6242-A6B5-531A33A9D9C6}" srcOrd="6" destOrd="0" presId="urn:microsoft.com/office/officeart/2005/8/layout/cycle1"/>
    <dgm:cxn modelId="{ECBB0391-8719-420D-8260-6CFE8AE582D7}" type="presParOf" srcId="{C0625F23-FACC-1E49-AF15-2496E2BB81B5}" destId="{70167A6C-CDD2-C844-8F3E-06B3C30FF12F}" srcOrd="7" destOrd="0" presId="urn:microsoft.com/office/officeart/2005/8/layout/cycle1"/>
    <dgm:cxn modelId="{2F708D20-EA05-478F-BCEC-D6E741484362}" type="presParOf" srcId="{C0625F23-FACC-1E49-AF15-2496E2BB81B5}" destId="{267064E2-B0F4-EF43-89FE-832CBD9B8DD1}" srcOrd="8" destOrd="0" presId="urn:microsoft.com/office/officeart/2005/8/layout/cycle1"/>
    <dgm:cxn modelId="{547750AE-58B0-40EC-9FAA-49F68AE57DCC}" type="presParOf" srcId="{C0625F23-FACC-1E49-AF15-2496E2BB81B5}" destId="{CE9AAD1A-EC6F-1E4E-AE15-6A255EF573A7}" srcOrd="9" destOrd="0" presId="urn:microsoft.com/office/officeart/2005/8/layout/cycle1"/>
    <dgm:cxn modelId="{3835FBE9-BFF5-4F27-8901-1C93A6304CD7}" type="presParOf" srcId="{C0625F23-FACC-1E49-AF15-2496E2BB81B5}" destId="{6C24B5F2-59F5-3B4A-B7C4-22DF14124EEA}" srcOrd="10" destOrd="0" presId="urn:microsoft.com/office/officeart/2005/8/layout/cycle1"/>
    <dgm:cxn modelId="{5286E654-CF50-4C02-B396-ECC2901A0B4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993806"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Do</a:t>
          </a:r>
          <a:endParaRPr lang="en-US" sz="2200" kern="1200" dirty="0"/>
        </a:p>
      </dsp:txBody>
      <dsp:txXfrm>
        <a:off x="1993806" y="54099"/>
        <a:ext cx="865156" cy="865156"/>
      </dsp:txXfrm>
    </dsp:sp>
    <dsp:sp modelId="{B7464E82-40D2-F541-ACEE-BAD62C61D323}">
      <dsp:nvSpPr>
        <dsp:cNvPr id="0" name=""/>
        <dsp:cNvSpPr/>
      </dsp:nvSpPr>
      <dsp:spPr>
        <a:xfrm>
          <a:off x="467490" y="-822"/>
          <a:ext cx="2446394" cy="2446394"/>
        </a:xfrm>
        <a:prstGeom prst="circularArrow">
          <a:avLst>
            <a:gd name="adj1" fmla="val 6896"/>
            <a:gd name="adj2" fmla="val 464878"/>
            <a:gd name="adj3" fmla="val 551411"/>
            <a:gd name="adj4" fmla="val 205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993806"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Check</a:t>
          </a:r>
          <a:endParaRPr lang="en-US" sz="2200" kern="1200" dirty="0"/>
        </a:p>
      </dsp:txBody>
      <dsp:txXfrm>
        <a:off x="1993806" y="1525493"/>
        <a:ext cx="865156" cy="865156"/>
      </dsp:txXfrm>
    </dsp:sp>
    <dsp:sp modelId="{B1C69493-9881-2F43-90D5-717D96F6294D}">
      <dsp:nvSpPr>
        <dsp:cNvPr id="0" name=""/>
        <dsp:cNvSpPr/>
      </dsp:nvSpPr>
      <dsp:spPr>
        <a:xfrm>
          <a:off x="467490" y="-822"/>
          <a:ext cx="2446394" cy="2446394"/>
        </a:xfrm>
        <a:prstGeom prst="circularArrow">
          <a:avLst>
            <a:gd name="adj1" fmla="val 6896"/>
            <a:gd name="adj2" fmla="val 464878"/>
            <a:gd name="adj3" fmla="val 5951411"/>
            <a:gd name="adj4" fmla="val 43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522412"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Adjust</a:t>
          </a:r>
          <a:endParaRPr lang="en-US" sz="2200" kern="1200" dirty="0"/>
        </a:p>
      </dsp:txBody>
      <dsp:txXfrm>
        <a:off x="522412" y="1525493"/>
        <a:ext cx="865156" cy="865156"/>
      </dsp:txXfrm>
    </dsp:sp>
    <dsp:sp modelId="{267064E2-B0F4-EF43-89FE-832CBD9B8DD1}">
      <dsp:nvSpPr>
        <dsp:cNvPr id="0" name=""/>
        <dsp:cNvSpPr/>
      </dsp:nvSpPr>
      <dsp:spPr>
        <a:xfrm>
          <a:off x="467490" y="-822"/>
          <a:ext cx="2446394" cy="2446394"/>
        </a:xfrm>
        <a:prstGeom prst="circularArrow">
          <a:avLst>
            <a:gd name="adj1" fmla="val 6896"/>
            <a:gd name="adj2" fmla="val 464878"/>
            <a:gd name="adj3" fmla="val 11351411"/>
            <a:gd name="adj4" fmla="val 97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522412"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Plan</a:t>
          </a:r>
          <a:endParaRPr lang="en-US" sz="2200" kern="1200" dirty="0"/>
        </a:p>
      </dsp:txBody>
      <dsp:txXfrm>
        <a:off x="522412" y="54099"/>
        <a:ext cx="865156" cy="865156"/>
      </dsp:txXfrm>
    </dsp:sp>
    <dsp:sp modelId="{30C84352-3DB4-B243-9775-F7BAF98E0DA8}">
      <dsp:nvSpPr>
        <dsp:cNvPr id="0" name=""/>
        <dsp:cNvSpPr/>
      </dsp:nvSpPr>
      <dsp:spPr>
        <a:xfrm>
          <a:off x="467490" y="-822"/>
          <a:ext cx="2446394" cy="2446394"/>
        </a:xfrm>
        <a:prstGeom prst="circularArrow">
          <a:avLst>
            <a:gd name="adj1" fmla="val 6896"/>
            <a:gd name="adj2" fmla="val 464878"/>
            <a:gd name="adj3" fmla="val 16751411"/>
            <a:gd name="adj4" fmla="val 151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993806"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Do</a:t>
          </a:r>
          <a:endParaRPr lang="en-US" sz="2200" kern="1200" dirty="0">
            <a:solidFill>
              <a:schemeClr val="bg1">
                <a:lumMod val="85000"/>
              </a:schemeClr>
            </a:solidFill>
          </a:endParaRPr>
        </a:p>
      </dsp:txBody>
      <dsp:txXfrm>
        <a:off x="1993806" y="54099"/>
        <a:ext cx="865156" cy="865156"/>
      </dsp:txXfrm>
    </dsp:sp>
    <dsp:sp modelId="{B7464E82-40D2-F541-ACEE-BAD62C61D323}">
      <dsp:nvSpPr>
        <dsp:cNvPr id="0" name=""/>
        <dsp:cNvSpPr/>
      </dsp:nvSpPr>
      <dsp:spPr>
        <a:xfrm>
          <a:off x="467490" y="-822"/>
          <a:ext cx="2446394" cy="2446394"/>
        </a:xfrm>
        <a:prstGeom prst="circularArrow">
          <a:avLst>
            <a:gd name="adj1" fmla="val 6896"/>
            <a:gd name="adj2" fmla="val 464878"/>
            <a:gd name="adj3" fmla="val 551411"/>
            <a:gd name="adj4" fmla="val 205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993806"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Check</a:t>
          </a:r>
          <a:endParaRPr lang="en-US" sz="2200" kern="1200" dirty="0">
            <a:solidFill>
              <a:schemeClr val="bg1">
                <a:lumMod val="85000"/>
              </a:schemeClr>
            </a:solidFill>
          </a:endParaRPr>
        </a:p>
      </dsp:txBody>
      <dsp:txXfrm>
        <a:off x="1993806" y="1525493"/>
        <a:ext cx="865156" cy="865156"/>
      </dsp:txXfrm>
    </dsp:sp>
    <dsp:sp modelId="{B1C69493-9881-2F43-90D5-717D96F6294D}">
      <dsp:nvSpPr>
        <dsp:cNvPr id="0" name=""/>
        <dsp:cNvSpPr/>
      </dsp:nvSpPr>
      <dsp:spPr>
        <a:xfrm>
          <a:off x="467490" y="-822"/>
          <a:ext cx="2446394" cy="2446394"/>
        </a:xfrm>
        <a:prstGeom prst="circularArrow">
          <a:avLst>
            <a:gd name="adj1" fmla="val 6896"/>
            <a:gd name="adj2" fmla="val 464878"/>
            <a:gd name="adj3" fmla="val 5951411"/>
            <a:gd name="adj4" fmla="val 43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522412"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Adjust</a:t>
          </a:r>
          <a:endParaRPr lang="en-US" sz="2200" kern="1200" dirty="0">
            <a:solidFill>
              <a:schemeClr val="bg1">
                <a:lumMod val="85000"/>
              </a:schemeClr>
            </a:solidFill>
          </a:endParaRPr>
        </a:p>
      </dsp:txBody>
      <dsp:txXfrm>
        <a:off x="522412" y="1525493"/>
        <a:ext cx="865156" cy="865156"/>
      </dsp:txXfrm>
    </dsp:sp>
    <dsp:sp modelId="{267064E2-B0F4-EF43-89FE-832CBD9B8DD1}">
      <dsp:nvSpPr>
        <dsp:cNvPr id="0" name=""/>
        <dsp:cNvSpPr/>
      </dsp:nvSpPr>
      <dsp:spPr>
        <a:xfrm>
          <a:off x="467490" y="-822"/>
          <a:ext cx="2446394" cy="2446394"/>
        </a:xfrm>
        <a:prstGeom prst="circularArrow">
          <a:avLst>
            <a:gd name="adj1" fmla="val 6896"/>
            <a:gd name="adj2" fmla="val 464878"/>
            <a:gd name="adj3" fmla="val 11351411"/>
            <a:gd name="adj4" fmla="val 97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522412"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Plan</a:t>
          </a:r>
          <a:endParaRPr lang="en-US" sz="2200" kern="1200" dirty="0">
            <a:solidFill>
              <a:schemeClr val="bg1">
                <a:lumMod val="85000"/>
              </a:schemeClr>
            </a:solidFill>
          </a:endParaRPr>
        </a:p>
      </dsp:txBody>
      <dsp:txXfrm>
        <a:off x="522412" y="54099"/>
        <a:ext cx="865156" cy="865156"/>
      </dsp:txXfrm>
    </dsp:sp>
    <dsp:sp modelId="{30C84352-3DB4-B243-9775-F7BAF98E0DA8}">
      <dsp:nvSpPr>
        <dsp:cNvPr id="0" name=""/>
        <dsp:cNvSpPr/>
      </dsp:nvSpPr>
      <dsp:spPr>
        <a:xfrm>
          <a:off x="467490" y="-822"/>
          <a:ext cx="2446394" cy="2446394"/>
        </a:xfrm>
        <a:prstGeom prst="circularArrow">
          <a:avLst>
            <a:gd name="adj1" fmla="val 6896"/>
            <a:gd name="adj2" fmla="val 464878"/>
            <a:gd name="adj3" fmla="val 16751411"/>
            <a:gd name="adj4" fmla="val 151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993806"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Do</a:t>
          </a:r>
          <a:endParaRPr lang="en-US" sz="2200" kern="1200" dirty="0">
            <a:solidFill>
              <a:schemeClr val="bg1">
                <a:lumMod val="85000"/>
              </a:schemeClr>
            </a:solidFill>
          </a:endParaRPr>
        </a:p>
      </dsp:txBody>
      <dsp:txXfrm>
        <a:off x="1993806" y="54099"/>
        <a:ext cx="865156" cy="865156"/>
      </dsp:txXfrm>
    </dsp:sp>
    <dsp:sp modelId="{B7464E82-40D2-F541-ACEE-BAD62C61D323}">
      <dsp:nvSpPr>
        <dsp:cNvPr id="0" name=""/>
        <dsp:cNvSpPr/>
      </dsp:nvSpPr>
      <dsp:spPr>
        <a:xfrm>
          <a:off x="467490" y="-822"/>
          <a:ext cx="2446394" cy="2446394"/>
        </a:xfrm>
        <a:prstGeom prst="circularArrow">
          <a:avLst>
            <a:gd name="adj1" fmla="val 6896"/>
            <a:gd name="adj2" fmla="val 464878"/>
            <a:gd name="adj3" fmla="val 551411"/>
            <a:gd name="adj4" fmla="val 205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993806"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Check</a:t>
          </a:r>
          <a:endParaRPr lang="en-US" sz="2200" kern="1200" dirty="0">
            <a:solidFill>
              <a:schemeClr val="bg1">
                <a:lumMod val="85000"/>
              </a:schemeClr>
            </a:solidFill>
          </a:endParaRPr>
        </a:p>
      </dsp:txBody>
      <dsp:txXfrm>
        <a:off x="1993806" y="1525493"/>
        <a:ext cx="865156" cy="865156"/>
      </dsp:txXfrm>
    </dsp:sp>
    <dsp:sp modelId="{B1C69493-9881-2F43-90D5-717D96F6294D}">
      <dsp:nvSpPr>
        <dsp:cNvPr id="0" name=""/>
        <dsp:cNvSpPr/>
      </dsp:nvSpPr>
      <dsp:spPr>
        <a:xfrm>
          <a:off x="467490" y="-822"/>
          <a:ext cx="2446394" cy="2446394"/>
        </a:xfrm>
        <a:prstGeom prst="circularArrow">
          <a:avLst>
            <a:gd name="adj1" fmla="val 6896"/>
            <a:gd name="adj2" fmla="val 464878"/>
            <a:gd name="adj3" fmla="val 5951411"/>
            <a:gd name="adj4" fmla="val 43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522412"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Adjust</a:t>
          </a:r>
          <a:endParaRPr lang="en-US" sz="2200" kern="1200" dirty="0">
            <a:solidFill>
              <a:schemeClr val="bg1">
                <a:lumMod val="85000"/>
              </a:schemeClr>
            </a:solidFill>
          </a:endParaRPr>
        </a:p>
      </dsp:txBody>
      <dsp:txXfrm>
        <a:off x="522412" y="1525493"/>
        <a:ext cx="865156" cy="865156"/>
      </dsp:txXfrm>
    </dsp:sp>
    <dsp:sp modelId="{267064E2-B0F4-EF43-89FE-832CBD9B8DD1}">
      <dsp:nvSpPr>
        <dsp:cNvPr id="0" name=""/>
        <dsp:cNvSpPr/>
      </dsp:nvSpPr>
      <dsp:spPr>
        <a:xfrm>
          <a:off x="467490" y="-822"/>
          <a:ext cx="2446394" cy="2446394"/>
        </a:xfrm>
        <a:prstGeom prst="circularArrow">
          <a:avLst>
            <a:gd name="adj1" fmla="val 6896"/>
            <a:gd name="adj2" fmla="val 464878"/>
            <a:gd name="adj3" fmla="val 11351411"/>
            <a:gd name="adj4" fmla="val 97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522412"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Plan</a:t>
          </a:r>
          <a:endParaRPr lang="en-US" sz="2200" kern="1200" dirty="0">
            <a:solidFill>
              <a:schemeClr val="bg1">
                <a:lumMod val="85000"/>
              </a:schemeClr>
            </a:solidFill>
          </a:endParaRPr>
        </a:p>
      </dsp:txBody>
      <dsp:txXfrm>
        <a:off x="522412" y="54099"/>
        <a:ext cx="865156" cy="865156"/>
      </dsp:txXfrm>
    </dsp:sp>
    <dsp:sp modelId="{30C84352-3DB4-B243-9775-F7BAF98E0DA8}">
      <dsp:nvSpPr>
        <dsp:cNvPr id="0" name=""/>
        <dsp:cNvSpPr/>
      </dsp:nvSpPr>
      <dsp:spPr>
        <a:xfrm>
          <a:off x="467490" y="-822"/>
          <a:ext cx="2446394" cy="2446394"/>
        </a:xfrm>
        <a:prstGeom prst="circularArrow">
          <a:avLst>
            <a:gd name="adj1" fmla="val 6896"/>
            <a:gd name="adj2" fmla="val 464878"/>
            <a:gd name="adj3" fmla="val 16751411"/>
            <a:gd name="adj4" fmla="val 151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993806"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Do</a:t>
          </a:r>
          <a:endParaRPr lang="en-US" sz="2200" kern="1200" dirty="0">
            <a:solidFill>
              <a:schemeClr val="bg1">
                <a:lumMod val="85000"/>
              </a:schemeClr>
            </a:solidFill>
          </a:endParaRPr>
        </a:p>
      </dsp:txBody>
      <dsp:txXfrm>
        <a:off x="1993806" y="54099"/>
        <a:ext cx="865156" cy="865156"/>
      </dsp:txXfrm>
    </dsp:sp>
    <dsp:sp modelId="{B7464E82-40D2-F541-ACEE-BAD62C61D323}">
      <dsp:nvSpPr>
        <dsp:cNvPr id="0" name=""/>
        <dsp:cNvSpPr/>
      </dsp:nvSpPr>
      <dsp:spPr>
        <a:xfrm>
          <a:off x="467490" y="-822"/>
          <a:ext cx="2446394" cy="2446394"/>
        </a:xfrm>
        <a:prstGeom prst="circularArrow">
          <a:avLst>
            <a:gd name="adj1" fmla="val 6896"/>
            <a:gd name="adj2" fmla="val 464878"/>
            <a:gd name="adj3" fmla="val 551411"/>
            <a:gd name="adj4" fmla="val 205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993806"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Check</a:t>
          </a:r>
          <a:endParaRPr lang="en-US" sz="2200" kern="1200" dirty="0">
            <a:solidFill>
              <a:schemeClr val="bg1">
                <a:lumMod val="85000"/>
              </a:schemeClr>
            </a:solidFill>
          </a:endParaRPr>
        </a:p>
      </dsp:txBody>
      <dsp:txXfrm>
        <a:off x="1993806" y="1525493"/>
        <a:ext cx="865156" cy="865156"/>
      </dsp:txXfrm>
    </dsp:sp>
    <dsp:sp modelId="{B1C69493-9881-2F43-90D5-717D96F6294D}">
      <dsp:nvSpPr>
        <dsp:cNvPr id="0" name=""/>
        <dsp:cNvSpPr/>
      </dsp:nvSpPr>
      <dsp:spPr>
        <a:xfrm>
          <a:off x="467490" y="-822"/>
          <a:ext cx="2446394" cy="2446394"/>
        </a:xfrm>
        <a:prstGeom prst="circularArrow">
          <a:avLst>
            <a:gd name="adj1" fmla="val 6896"/>
            <a:gd name="adj2" fmla="val 464878"/>
            <a:gd name="adj3" fmla="val 5951411"/>
            <a:gd name="adj4" fmla="val 43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522412"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Adjust</a:t>
          </a:r>
          <a:endParaRPr lang="en-US" sz="2200" kern="1200" dirty="0">
            <a:solidFill>
              <a:schemeClr val="bg1">
                <a:lumMod val="85000"/>
              </a:schemeClr>
            </a:solidFill>
          </a:endParaRPr>
        </a:p>
      </dsp:txBody>
      <dsp:txXfrm>
        <a:off x="522412" y="1525493"/>
        <a:ext cx="865156" cy="865156"/>
      </dsp:txXfrm>
    </dsp:sp>
    <dsp:sp modelId="{267064E2-B0F4-EF43-89FE-832CBD9B8DD1}">
      <dsp:nvSpPr>
        <dsp:cNvPr id="0" name=""/>
        <dsp:cNvSpPr/>
      </dsp:nvSpPr>
      <dsp:spPr>
        <a:xfrm>
          <a:off x="467490" y="-822"/>
          <a:ext cx="2446394" cy="2446394"/>
        </a:xfrm>
        <a:prstGeom prst="circularArrow">
          <a:avLst>
            <a:gd name="adj1" fmla="val 6896"/>
            <a:gd name="adj2" fmla="val 464878"/>
            <a:gd name="adj3" fmla="val 11351411"/>
            <a:gd name="adj4" fmla="val 97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522412"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Plan</a:t>
          </a:r>
          <a:endParaRPr lang="en-US" sz="2200" kern="1200" dirty="0">
            <a:solidFill>
              <a:schemeClr val="bg1">
                <a:lumMod val="85000"/>
              </a:schemeClr>
            </a:solidFill>
          </a:endParaRPr>
        </a:p>
      </dsp:txBody>
      <dsp:txXfrm>
        <a:off x="522412" y="54099"/>
        <a:ext cx="865156" cy="865156"/>
      </dsp:txXfrm>
    </dsp:sp>
    <dsp:sp modelId="{30C84352-3DB4-B243-9775-F7BAF98E0DA8}">
      <dsp:nvSpPr>
        <dsp:cNvPr id="0" name=""/>
        <dsp:cNvSpPr/>
      </dsp:nvSpPr>
      <dsp:spPr>
        <a:xfrm>
          <a:off x="467490" y="-822"/>
          <a:ext cx="2446394" cy="2446394"/>
        </a:xfrm>
        <a:prstGeom prst="circularArrow">
          <a:avLst>
            <a:gd name="adj1" fmla="val 6896"/>
            <a:gd name="adj2" fmla="val 464878"/>
            <a:gd name="adj3" fmla="val 16751411"/>
            <a:gd name="adj4" fmla="val 151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0829A-274A-8744-98CB-44790541ADB3}">
      <dsp:nvSpPr>
        <dsp:cNvPr id="0" name=""/>
        <dsp:cNvSpPr/>
      </dsp:nvSpPr>
      <dsp:spPr>
        <a:xfrm>
          <a:off x="1993806"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Do</a:t>
          </a:r>
          <a:endParaRPr lang="en-US" sz="2200" kern="1200" dirty="0">
            <a:solidFill>
              <a:schemeClr val="bg1">
                <a:lumMod val="85000"/>
              </a:schemeClr>
            </a:solidFill>
          </a:endParaRPr>
        </a:p>
      </dsp:txBody>
      <dsp:txXfrm>
        <a:off x="1993806" y="54099"/>
        <a:ext cx="865156" cy="865156"/>
      </dsp:txXfrm>
    </dsp:sp>
    <dsp:sp modelId="{B7464E82-40D2-F541-ACEE-BAD62C61D323}">
      <dsp:nvSpPr>
        <dsp:cNvPr id="0" name=""/>
        <dsp:cNvSpPr/>
      </dsp:nvSpPr>
      <dsp:spPr>
        <a:xfrm>
          <a:off x="467490" y="-822"/>
          <a:ext cx="2446394" cy="2446394"/>
        </a:xfrm>
        <a:prstGeom prst="circularArrow">
          <a:avLst>
            <a:gd name="adj1" fmla="val 6896"/>
            <a:gd name="adj2" fmla="val 464878"/>
            <a:gd name="adj3" fmla="val 551411"/>
            <a:gd name="adj4" fmla="val 205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42D0F23A-99C2-874B-8F3C-B9891A026658}">
      <dsp:nvSpPr>
        <dsp:cNvPr id="0" name=""/>
        <dsp:cNvSpPr/>
      </dsp:nvSpPr>
      <dsp:spPr>
        <a:xfrm>
          <a:off x="1993806"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Check</a:t>
          </a:r>
          <a:endParaRPr lang="en-US" sz="2200" kern="1200" dirty="0">
            <a:solidFill>
              <a:schemeClr val="bg1">
                <a:lumMod val="85000"/>
              </a:schemeClr>
            </a:solidFill>
          </a:endParaRPr>
        </a:p>
      </dsp:txBody>
      <dsp:txXfrm>
        <a:off x="1993806" y="1525493"/>
        <a:ext cx="865156" cy="865156"/>
      </dsp:txXfrm>
    </dsp:sp>
    <dsp:sp modelId="{B1C69493-9881-2F43-90D5-717D96F6294D}">
      <dsp:nvSpPr>
        <dsp:cNvPr id="0" name=""/>
        <dsp:cNvSpPr/>
      </dsp:nvSpPr>
      <dsp:spPr>
        <a:xfrm>
          <a:off x="467490" y="-822"/>
          <a:ext cx="2446394" cy="2446394"/>
        </a:xfrm>
        <a:prstGeom prst="circularArrow">
          <a:avLst>
            <a:gd name="adj1" fmla="val 6896"/>
            <a:gd name="adj2" fmla="val 464878"/>
            <a:gd name="adj3" fmla="val 5951411"/>
            <a:gd name="adj4" fmla="val 43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70167A6C-CDD2-C844-8F3E-06B3C30FF12F}">
      <dsp:nvSpPr>
        <dsp:cNvPr id="0" name=""/>
        <dsp:cNvSpPr/>
      </dsp:nvSpPr>
      <dsp:spPr>
        <a:xfrm>
          <a:off x="522412" y="1525493"/>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Adjust</a:t>
          </a:r>
          <a:endParaRPr lang="en-US" sz="2200" kern="1200" dirty="0">
            <a:solidFill>
              <a:schemeClr val="bg1">
                <a:lumMod val="85000"/>
              </a:schemeClr>
            </a:solidFill>
          </a:endParaRPr>
        </a:p>
      </dsp:txBody>
      <dsp:txXfrm>
        <a:off x="522412" y="1525493"/>
        <a:ext cx="865156" cy="865156"/>
      </dsp:txXfrm>
    </dsp:sp>
    <dsp:sp modelId="{267064E2-B0F4-EF43-89FE-832CBD9B8DD1}">
      <dsp:nvSpPr>
        <dsp:cNvPr id="0" name=""/>
        <dsp:cNvSpPr/>
      </dsp:nvSpPr>
      <dsp:spPr>
        <a:xfrm>
          <a:off x="467490" y="-822"/>
          <a:ext cx="2446394" cy="2446394"/>
        </a:xfrm>
        <a:prstGeom prst="circularArrow">
          <a:avLst>
            <a:gd name="adj1" fmla="val 6896"/>
            <a:gd name="adj2" fmla="val 464878"/>
            <a:gd name="adj3" fmla="val 11351411"/>
            <a:gd name="adj4" fmla="val 97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6C24B5F2-59F5-3B4A-B7C4-22DF14124EEA}">
      <dsp:nvSpPr>
        <dsp:cNvPr id="0" name=""/>
        <dsp:cNvSpPr/>
      </dsp:nvSpPr>
      <dsp:spPr>
        <a:xfrm>
          <a:off x="522412" y="54099"/>
          <a:ext cx="865156" cy="8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lumMod val="85000"/>
                </a:schemeClr>
              </a:solidFill>
            </a:rPr>
            <a:t>Plan</a:t>
          </a:r>
          <a:endParaRPr lang="en-US" sz="2200" kern="1200" dirty="0">
            <a:solidFill>
              <a:schemeClr val="bg1">
                <a:lumMod val="85000"/>
              </a:schemeClr>
            </a:solidFill>
          </a:endParaRPr>
        </a:p>
      </dsp:txBody>
      <dsp:txXfrm>
        <a:off x="522412" y="54099"/>
        <a:ext cx="865156" cy="865156"/>
      </dsp:txXfrm>
    </dsp:sp>
    <dsp:sp modelId="{30C84352-3DB4-B243-9775-F7BAF98E0DA8}">
      <dsp:nvSpPr>
        <dsp:cNvPr id="0" name=""/>
        <dsp:cNvSpPr/>
      </dsp:nvSpPr>
      <dsp:spPr>
        <a:xfrm>
          <a:off x="467490" y="-822"/>
          <a:ext cx="2446394" cy="2446394"/>
        </a:xfrm>
        <a:prstGeom prst="circularArrow">
          <a:avLst>
            <a:gd name="adj1" fmla="val 6896"/>
            <a:gd name="adj2" fmla="val 464878"/>
            <a:gd name="adj3" fmla="val 16751411"/>
            <a:gd name="adj4" fmla="val 15183711"/>
            <a:gd name="adj5" fmla="val 8045"/>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E2F7-FB7B-4F18-A9BA-D5C89185DF5D}"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06485-343B-4CC6-96CE-B77FB7042A58}" type="slidenum">
              <a:rPr lang="en-US" smtClean="0"/>
              <a:t>‹#›</a:t>
            </a:fld>
            <a:endParaRPr lang="en-US"/>
          </a:p>
        </p:txBody>
      </p:sp>
    </p:spTree>
    <p:extLst>
      <p:ext uri="{BB962C8B-B14F-4D97-AF65-F5344CB8AC3E}">
        <p14:creationId xmlns:p14="http://schemas.microsoft.com/office/powerpoint/2010/main" val="209422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Winston_W._Royc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Waterfall_model#cite_note-4" TargetMode="External"/><Relationship Id="rId4" Type="http://schemas.openxmlformats.org/officeDocument/2006/relationships/hyperlink" Target="https://en.wikipedia.org/wiki/Waterfall_model#cite_note-royce-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F06485-343B-4CC6-96CE-B77FB7042A58}" type="slidenum">
              <a:rPr lang="en-US" smtClean="0"/>
              <a:t>2</a:t>
            </a:fld>
            <a:endParaRPr lang="en-US"/>
          </a:p>
        </p:txBody>
      </p:sp>
    </p:spTree>
    <p:extLst>
      <p:ext uri="{BB962C8B-B14F-4D97-AF65-F5344CB8AC3E}">
        <p14:creationId xmlns:p14="http://schemas.microsoft.com/office/powerpoint/2010/main" val="827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17</a:t>
            </a:fld>
            <a:endParaRPr lang="en-US" dirty="0"/>
          </a:p>
        </p:txBody>
      </p:sp>
    </p:spTree>
    <p:extLst>
      <p:ext uri="{BB962C8B-B14F-4D97-AF65-F5344CB8AC3E}">
        <p14:creationId xmlns:p14="http://schemas.microsoft.com/office/powerpoint/2010/main" val="34394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68706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Point of</a:t>
            </a:r>
            <a:r>
              <a:rPr lang="en-US" baseline="0" dirty="0" smtClean="0"/>
              <a:t> exercise is to demonstrate how much quicker it is to not have to switch contexts and just complete individual pieces of work. Having solid time to complete the work is necessary. Think about how you always hear about “getting into the zone” and the amount of work you get done when you dedicate blocks of time to complete your CS labs.</a:t>
            </a:r>
          </a:p>
        </p:txBody>
      </p:sp>
      <p:sp>
        <p:nvSpPr>
          <p:cNvPr id="4" name="Slide Number Placeholder 3"/>
          <p:cNvSpPr>
            <a:spLocks noGrp="1"/>
          </p:cNvSpPr>
          <p:nvPr>
            <p:ph type="sldNum" sz="quarter" idx="10"/>
          </p:nvPr>
        </p:nvSpPr>
        <p:spPr/>
        <p:txBody>
          <a:bodyPr/>
          <a:lstStyle/>
          <a:p>
            <a:fld id="{F0EB2F42-7EB3-426A-AE0F-BE645EFDC311}" type="slidenum">
              <a:rPr lang="en-US" smtClean="0"/>
              <a:pPr/>
              <a:t>21</a:t>
            </a:fld>
            <a:endParaRPr lang="en-US" dirty="0"/>
          </a:p>
        </p:txBody>
      </p:sp>
    </p:spTree>
    <p:extLst>
      <p:ext uri="{BB962C8B-B14F-4D97-AF65-F5344CB8AC3E}">
        <p14:creationId xmlns:p14="http://schemas.microsoft.com/office/powerpoint/2010/main" val="857928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Members</a:t>
            </a:r>
          </a:p>
          <a:p>
            <a:pPr lvl="1"/>
            <a:r>
              <a:rPr lang="en-US" dirty="0" smtClean="0"/>
              <a:t>Always talk with your team, they are your support group and those who help you and can use your help. </a:t>
            </a:r>
          </a:p>
          <a:p>
            <a:pPr lvl="1"/>
            <a:r>
              <a:rPr lang="en-US" dirty="0" smtClean="0"/>
              <a:t>Look to create a positive experience</a:t>
            </a:r>
          </a:p>
          <a:p>
            <a:r>
              <a:rPr lang="en-US" dirty="0" smtClean="0"/>
              <a:t>Scrum Master</a:t>
            </a:r>
          </a:p>
          <a:p>
            <a:pPr lvl="1"/>
            <a:r>
              <a:rPr lang="en-US" dirty="0" smtClean="0"/>
              <a:t>Talk to this person regarding issues/impediments that you run into (don’t wait if it is an immediate problem)</a:t>
            </a:r>
          </a:p>
          <a:p>
            <a:pPr lvl="1"/>
            <a:r>
              <a:rPr lang="en-US" dirty="0" smtClean="0"/>
              <a:t>Good person to also discuss delivery method and process questions</a:t>
            </a:r>
          </a:p>
          <a:p>
            <a:r>
              <a:rPr lang="en-US" dirty="0" smtClean="0"/>
              <a:t>Product Owner</a:t>
            </a:r>
          </a:p>
          <a:p>
            <a:pPr lvl="1"/>
            <a:r>
              <a:rPr lang="en-US" dirty="0" smtClean="0"/>
              <a:t>Always ask this person if you don’t understand something or need business direction. </a:t>
            </a:r>
          </a:p>
          <a:p>
            <a:pPr lvl="1"/>
            <a:r>
              <a:rPr lang="en-US" dirty="0" smtClean="0"/>
              <a:t>IF this person cannot answer your question, ask Scrum Master and/or the Program Leadership team</a:t>
            </a:r>
          </a:p>
          <a:p>
            <a:r>
              <a:rPr lang="en-US" dirty="0" smtClean="0"/>
              <a:t>Other Team Members</a:t>
            </a:r>
          </a:p>
          <a:p>
            <a:pPr lvl="1"/>
            <a:r>
              <a:rPr lang="en-US" dirty="0" smtClean="0"/>
              <a:t>Collaboration across teams is a good thing.</a:t>
            </a:r>
          </a:p>
          <a:p>
            <a:pPr lvl="1"/>
            <a:r>
              <a:rPr lang="en-US" dirty="0" smtClean="0"/>
              <a:t>When you do this, be transparent that it is happening to your Scrum Master (this is just in case the collaboration may require more time that should be tracked or discussed at a Program level)</a:t>
            </a:r>
          </a:p>
          <a:p>
            <a:r>
              <a:rPr lang="en-US" dirty="0" smtClean="0"/>
              <a:t>Program Leadership</a:t>
            </a:r>
          </a:p>
          <a:p>
            <a:pPr lvl="1"/>
            <a:r>
              <a:rPr lang="en-US" dirty="0" smtClean="0"/>
              <a:t>These are the people who (in addition to the Product Owner) impart the Program vision and direction</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22</a:t>
            </a:fld>
            <a:endParaRPr lang="en-US"/>
          </a:p>
        </p:txBody>
      </p:sp>
    </p:spTree>
    <p:extLst>
      <p:ext uri="{BB962C8B-B14F-4D97-AF65-F5344CB8AC3E}">
        <p14:creationId xmlns:p14="http://schemas.microsoft.com/office/powerpoint/2010/main" val="237597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If you don’t understand all the stories, ask questions</a:t>
            </a:r>
          </a:p>
          <a:p>
            <a:pPr lvl="1"/>
            <a:r>
              <a:rPr lang="en-US" dirty="0" smtClean="0"/>
              <a:t>Use the Grooming sessions to help with preparation to Planning</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24</a:t>
            </a:fld>
            <a:endParaRPr lang="en-US"/>
          </a:p>
        </p:txBody>
      </p:sp>
    </p:spTree>
    <p:extLst>
      <p:ext uri="{BB962C8B-B14F-4D97-AF65-F5344CB8AC3E}">
        <p14:creationId xmlns:p14="http://schemas.microsoft.com/office/powerpoint/2010/main" val="266784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Sometimes people are best suited for a story, but that doesn’t mean you can’t work with the SM if you want to take that story</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25</a:t>
            </a:fld>
            <a:endParaRPr lang="en-US"/>
          </a:p>
        </p:txBody>
      </p:sp>
    </p:spTree>
    <p:extLst>
      <p:ext uri="{BB962C8B-B14F-4D97-AF65-F5344CB8AC3E}">
        <p14:creationId xmlns:p14="http://schemas.microsoft.com/office/powerpoint/2010/main" val="265339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38</a:t>
            </a:fld>
            <a:endParaRPr lang="en-US" dirty="0"/>
          </a:p>
        </p:txBody>
      </p:sp>
    </p:spTree>
    <p:extLst>
      <p:ext uri="{BB962C8B-B14F-4D97-AF65-F5344CB8AC3E}">
        <p14:creationId xmlns:p14="http://schemas.microsoft.com/office/powerpoint/2010/main" val="332474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39</a:t>
            </a:fld>
            <a:endParaRPr lang="en-US" dirty="0"/>
          </a:p>
        </p:txBody>
      </p:sp>
    </p:spTree>
    <p:extLst>
      <p:ext uri="{BB962C8B-B14F-4D97-AF65-F5344CB8AC3E}">
        <p14:creationId xmlns:p14="http://schemas.microsoft.com/office/powerpoint/2010/main" val="3140623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187" y="4342754"/>
            <a:ext cx="5487626" cy="4115123"/>
          </a:xfrm>
          <a:prstGeom prst="rect">
            <a:avLst/>
          </a:prstGeom>
        </p:spPr>
        <p:txBody>
          <a:bodyPr lIns="91425" tIns="91425" rIns="91425" bIns="91425" anchor="ctr" anchorCtr="0">
            <a:noAutofit/>
          </a:bodyPr>
          <a:lstStyle/>
          <a:p>
            <a:pPr>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5207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formal description of the waterfall model is often cited as a 1970 article by </a:t>
            </a:r>
            <a:r>
              <a:rPr lang="en-US" dirty="0" smtClean="0">
                <a:hlinkClick r:id="rId3" tooltip="Winston W. Royce"/>
              </a:rPr>
              <a:t>Winston W. Royce</a:t>
            </a:r>
            <a:r>
              <a:rPr lang="en-US" dirty="0" smtClean="0"/>
              <a:t>,</a:t>
            </a:r>
            <a:r>
              <a:rPr lang="en-US" baseline="30000" dirty="0" smtClean="0">
                <a:hlinkClick r:id="rId4"/>
              </a:rPr>
              <a:t>[3]</a:t>
            </a:r>
            <a:r>
              <a:rPr lang="en-US" baseline="30000" dirty="0" smtClean="0">
                <a:hlinkClick r:id="rId5"/>
              </a:rPr>
              <a:t>[4]</a:t>
            </a:r>
            <a:r>
              <a:rPr lang="en-US" dirty="0" smtClean="0"/>
              <a:t> although Royce did not use the term </a:t>
            </a:r>
            <a:r>
              <a:rPr lang="en-US" i="1" dirty="0" smtClean="0"/>
              <a:t>waterfall</a:t>
            </a:r>
            <a:r>
              <a:rPr lang="en-US" dirty="0" smtClean="0"/>
              <a:t> in that article. Royce presented this model as an example of a flawed, non-working model; which is how the term is generally used in writing about software development—to describe a critical view of a commonly used software development practice.</a:t>
            </a:r>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3</a:t>
            </a:fld>
            <a:endParaRPr lang="en-US"/>
          </a:p>
        </p:txBody>
      </p:sp>
    </p:spTree>
    <p:extLst>
      <p:ext uri="{BB962C8B-B14F-4D97-AF65-F5344CB8AC3E}">
        <p14:creationId xmlns:p14="http://schemas.microsoft.com/office/powerpoint/2010/main" val="25586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8</a:t>
            </a:fld>
            <a:endParaRPr lang="en-US" dirty="0"/>
          </a:p>
        </p:txBody>
      </p:sp>
    </p:spTree>
    <p:extLst>
      <p:ext uri="{BB962C8B-B14F-4D97-AF65-F5344CB8AC3E}">
        <p14:creationId xmlns:p14="http://schemas.microsoft.com/office/powerpoint/2010/main" val="254306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9</a:t>
            </a:fld>
            <a:endParaRPr lang="en-US" dirty="0"/>
          </a:p>
        </p:txBody>
      </p:sp>
    </p:spTree>
    <p:extLst>
      <p:ext uri="{BB962C8B-B14F-4D97-AF65-F5344CB8AC3E}">
        <p14:creationId xmlns:p14="http://schemas.microsoft.com/office/powerpoint/2010/main" val="336146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10</a:t>
            </a:fld>
            <a:endParaRPr lang="en-US" dirty="0"/>
          </a:p>
        </p:txBody>
      </p:sp>
    </p:spTree>
    <p:extLst>
      <p:ext uri="{BB962C8B-B14F-4D97-AF65-F5344CB8AC3E}">
        <p14:creationId xmlns:p14="http://schemas.microsoft.com/office/powerpoint/2010/main" val="29092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12</a:t>
            </a:fld>
            <a:endParaRPr lang="en-US" dirty="0"/>
          </a:p>
        </p:txBody>
      </p:sp>
    </p:spTree>
    <p:extLst>
      <p:ext uri="{BB962C8B-B14F-4D97-AF65-F5344CB8AC3E}">
        <p14:creationId xmlns:p14="http://schemas.microsoft.com/office/powerpoint/2010/main" val="162671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13</a:t>
            </a:fld>
            <a:endParaRPr lang="en-US" dirty="0"/>
          </a:p>
        </p:txBody>
      </p:sp>
    </p:spTree>
    <p:extLst>
      <p:ext uri="{BB962C8B-B14F-4D97-AF65-F5344CB8AC3E}">
        <p14:creationId xmlns:p14="http://schemas.microsoft.com/office/powerpoint/2010/main" val="119580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187" y="4342754"/>
            <a:ext cx="5487626" cy="4115123"/>
          </a:xfrm>
          <a:prstGeom prst="rect">
            <a:avLst/>
          </a:prstGeom>
        </p:spPr>
        <p:txBody>
          <a:bodyPr lIns="91425" tIns="91425" rIns="91425" bIns="91425" anchor="ctr" anchorCtr="0">
            <a:noAutofit/>
          </a:bodyPr>
          <a:lstStyle/>
          <a:p>
            <a:pPr>
              <a:spcBef>
                <a:spcPts val="0"/>
              </a:spcBef>
              <a:buNone/>
            </a:pPr>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2393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16</a:t>
            </a:fld>
            <a:endParaRPr lang="en-US" dirty="0"/>
          </a:p>
        </p:txBody>
      </p:sp>
    </p:spTree>
    <p:extLst>
      <p:ext uri="{BB962C8B-B14F-4D97-AF65-F5344CB8AC3E}">
        <p14:creationId xmlns:p14="http://schemas.microsoft.com/office/powerpoint/2010/main" val="3656735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12" name="Picture 11" descr="Background_04.jpg"/>
          <p:cNvPicPr>
            <a:picLocks noChangeAspect="1"/>
          </p:cNvPicPr>
          <p:nvPr/>
        </p:nvPicPr>
        <p:blipFill>
          <a:blip r:embed="rId2" cstate="print"/>
          <a:stretch>
            <a:fillRect/>
          </a:stretch>
        </p:blipFill>
        <p:spPr>
          <a:xfrm>
            <a:off x="0" y="0"/>
            <a:ext cx="12192000" cy="6858000"/>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t="30431" b="29443"/>
          <a:stretch>
            <a:fillRect/>
          </a:stretch>
        </p:blipFill>
        <p:spPr bwMode="auto">
          <a:xfrm>
            <a:off x="863623" y="2137834"/>
            <a:ext cx="2385885" cy="539221"/>
          </a:xfrm>
          <a:prstGeom prst="rect">
            <a:avLst/>
          </a:prstGeom>
          <a:noFill/>
          <a:ln>
            <a:noFill/>
          </a:ln>
          <a:effectLst/>
          <a:extLst>
            <a:ext uri="{909E8E84-426E-40dd-AFC4-6F175D3DCCD1}">
              <a14:hiddenFill xmlns:a14="http://schemas.microsoft.com/office/drawing/2010/main" xmlns="">
                <a:blipFill dpi="0" rotWithShape="0">
                  <a:blip/>
                  <a:srcRect t="30431" b="29443"/>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5" name="Title 1"/>
          <p:cNvSpPr>
            <a:spLocks noGrp="1"/>
          </p:cNvSpPr>
          <p:nvPr>
            <p:ph type="title"/>
          </p:nvPr>
        </p:nvSpPr>
        <p:spPr>
          <a:xfrm>
            <a:off x="914401" y="2703465"/>
            <a:ext cx="10545233" cy="1233536"/>
          </a:xfrm>
          <a:noFill/>
          <a:ln>
            <a:noFill/>
          </a:ln>
        </p:spPr>
        <p:txBody>
          <a:bodyPr lIns="91440" tIns="45720" rIns="91440" bIns="45720">
            <a:noAutofit/>
          </a:bodyPr>
          <a:lstStyle>
            <a:lvl1pPr>
              <a:defRPr sz="3200" b="1" i="0" kern="1200" cap="none" spc="320">
                <a:solidFill>
                  <a:schemeClr val="bg1"/>
                </a:solidFill>
                <a:latin typeface="+mj-lt"/>
                <a:cs typeface="Interstate-Regular"/>
              </a:defRPr>
            </a:lvl1pPr>
          </a:lstStyle>
          <a:p>
            <a:r>
              <a:rPr lang="en-US" smtClean="0"/>
              <a:t>Click to edit Master title style</a:t>
            </a:r>
            <a:endParaRPr lang="en-US" dirty="0"/>
          </a:p>
        </p:txBody>
      </p:sp>
      <p:sp>
        <p:nvSpPr>
          <p:cNvPr id="24" name="Rectangle 9"/>
          <p:cNvSpPr>
            <a:spLocks noGrp="1" noChangeArrowheads="1"/>
          </p:cNvSpPr>
          <p:nvPr>
            <p:ph type="subTitle" sz="quarter" idx="1"/>
          </p:nvPr>
        </p:nvSpPr>
        <p:spPr bwMode="gray">
          <a:xfrm>
            <a:off x="914401" y="4212041"/>
            <a:ext cx="10545233" cy="1438133"/>
          </a:xfrm>
        </p:spPr>
        <p:txBody>
          <a:bodyPr/>
          <a:lstStyle>
            <a:lvl1pPr marL="0" marR="0" indent="0" algn="l" defTabSz="914400" rtl="0" eaLnBrk="1" fontAlgn="base" latinLnBrk="0" hangingPunct="1">
              <a:lnSpc>
                <a:spcPct val="110000"/>
              </a:lnSpc>
              <a:spcBef>
                <a:spcPct val="0"/>
              </a:spcBef>
              <a:spcAft>
                <a:spcPct val="0"/>
              </a:spcAft>
              <a:buClrTx/>
              <a:buSzTx/>
              <a:buFontTx/>
              <a:buNone/>
              <a:tabLst/>
              <a:defRPr kumimoji="0" lang="en-US" sz="2000" b="1" i="0" u="none" strike="noStrike" kern="0" cap="none" spc="0" normalizeH="0" baseline="0" noProof="0">
                <a:ln>
                  <a:noFill/>
                </a:ln>
                <a:solidFill>
                  <a:schemeClr val="bg1"/>
                </a:solidFill>
                <a:effectLst/>
                <a:uLnTx/>
                <a:uFillTx/>
                <a:latin typeface="+mn-lt"/>
              </a:defRPr>
            </a:lvl1pPr>
          </a:lstStyle>
          <a:p>
            <a:pPr marL="0" marR="0" lvl="0" indent="0" algn="l" defTabSz="914400" rtl="0" eaLnBrk="1" fontAlgn="base" latinLnBrk="0" hangingPunct="1">
              <a:lnSpc>
                <a:spcPct val="110000"/>
              </a:lnSpc>
              <a:spcBef>
                <a:spcPct val="0"/>
              </a:spcBef>
              <a:spcAft>
                <a:spcPct val="0"/>
              </a:spcAft>
              <a:buClrTx/>
              <a:buSzTx/>
              <a:buFontTx/>
              <a:buNone/>
              <a:tabLst/>
              <a:defRPr/>
            </a:pPr>
            <a:r>
              <a:rPr lang="en-US" smtClean="0"/>
              <a:t>Click to edit Master subtitle style</a:t>
            </a:r>
            <a:endParaRPr lang="en-US" dirty="0"/>
          </a:p>
        </p:txBody>
      </p:sp>
    </p:spTree>
    <p:extLst>
      <p:ext uri="{BB962C8B-B14F-4D97-AF65-F5344CB8AC3E}">
        <p14:creationId xmlns:p14="http://schemas.microsoft.com/office/powerpoint/2010/main" val="3553435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45/4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1571118-4B07-4BD4-BF1E-8FBEA66BD6E4}" type="datetime1">
              <a:rPr lang="en-US" smtClean="0"/>
              <a:t>7/20/2015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7" y="1279525"/>
            <a:ext cx="536448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6216651" y="1279525"/>
            <a:ext cx="536448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606544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55 / 3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81BDE52-692A-437A-909C-1FA249373860}" type="datetime1">
              <a:rPr lang="en-US" smtClean="0"/>
              <a:t>7/20/2015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8" y="1279525"/>
            <a:ext cx="646176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7310967" y="1279525"/>
            <a:ext cx="426720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95623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35 / 5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3FAFCB-5254-4C23-9CB9-DDEC767FE27F}" type="datetime1">
              <a:rPr lang="en-US" smtClean="0"/>
              <a:t>7/20/2015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8" y="1279525"/>
            <a:ext cx="426720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5116407" y="1279525"/>
            <a:ext cx="646176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800778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109728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231FDE98-3097-4B21-8916-9BCACEE57EE5}" type="datetime1">
              <a:rPr lang="en-US" smtClean="0"/>
              <a:t>7/20/2015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956696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Two Column 45 / 4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8" y="685800"/>
            <a:ext cx="53636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6214534" y="690563"/>
            <a:ext cx="53636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6D3535A-3BDD-4DA1-AC4B-D940CFB405AA}"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25481106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Two Column 55 / 3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64685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7310967" y="690563"/>
            <a:ext cx="42672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DA0C2D6D-A416-405C-B0E7-8DE1382BCADB}"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229553496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Two Column 35 / 5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42672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5122334" y="690563"/>
            <a:ext cx="64558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C45FD06D-F8B9-45AF-8F2C-EA87085898F5}"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51056560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4F1157F9-AE48-4A3C-826D-FD1C22404A00}" type="datetime1">
              <a:rPr lang="en-US" smtClean="0"/>
              <a:t>7/20/2015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8821336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head and Content ">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DDA3BA14-51B5-42E9-800A-9F32909B75BF}" type="datetime1">
              <a:rPr lang="en-US" smtClean="0"/>
              <a:t>7/20/2015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5"/>
            <a:ext cx="10972800"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7" y="1958181"/>
            <a:ext cx="10972800"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08118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6BEA314E-0230-4AB4-937B-691F9D4F41D2}" type="datetime1">
              <a:rPr lang="en-US" smtClean="0"/>
              <a:t>7/20/2015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6" y="1279525"/>
            <a:ext cx="5306484"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6" y="1958181"/>
            <a:ext cx="5306484"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15"/>
          </p:nvPr>
        </p:nvSpPr>
        <p:spPr>
          <a:xfrm>
            <a:off x="6282267" y="1279525"/>
            <a:ext cx="5306484"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1" name="Content Placeholder 11"/>
          <p:cNvSpPr>
            <a:spLocks noGrp="1"/>
          </p:cNvSpPr>
          <p:nvPr>
            <p:ph sz="quarter" idx="16"/>
          </p:nvPr>
        </p:nvSpPr>
        <p:spPr>
          <a:xfrm>
            <a:off x="6282267" y="1958181"/>
            <a:ext cx="5306484"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53018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grpSp>
        <p:nvGrpSpPr>
          <p:cNvPr id="5" name="Group 4"/>
          <p:cNvGrpSpPr/>
          <p:nvPr/>
        </p:nvGrpSpPr>
        <p:grpSpPr>
          <a:xfrm>
            <a:off x="-1" y="6305266"/>
            <a:ext cx="12192001" cy="552734"/>
            <a:chOff x="-1" y="6305266"/>
            <a:chExt cx="9144001" cy="552734"/>
          </a:xfrm>
        </p:grpSpPr>
        <p:sp>
          <p:nvSpPr>
            <p:cNvPr id="6" name="Rectangle 5"/>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7" name="Picture 6" descr="cover-logoandcompanyname.png"/>
            <p:cNvPicPr>
              <a:picLocks noChangeAspect="1"/>
            </p:cNvPicPr>
            <p:nvPr userDrawn="1"/>
          </p:nvPicPr>
          <p:blipFill>
            <a:blip r:embed="rId2" cstate="print"/>
            <a:srcRect t="21862" r="76160" b="43591"/>
            <a:stretch>
              <a:fillRect/>
            </a:stretch>
          </p:blipFill>
          <p:spPr>
            <a:xfrm>
              <a:off x="8315183" y="6456545"/>
              <a:ext cx="815169" cy="314622"/>
            </a:xfrm>
            <a:prstGeom prst="rect">
              <a:avLst/>
            </a:prstGeom>
          </p:spPr>
        </p:pic>
      </p:grpSp>
      <p:sp>
        <p:nvSpPr>
          <p:cNvPr id="13" name="Text Placeholder 2"/>
          <p:cNvSpPr>
            <a:spLocks noGrp="1"/>
          </p:cNvSpPr>
          <p:nvPr>
            <p:ph type="body" idx="1" hasCustomPrompt="1"/>
          </p:nvPr>
        </p:nvSpPr>
        <p:spPr bwMode="gray">
          <a:xfrm>
            <a:off x="734485" y="3543300"/>
            <a:ext cx="10723032" cy="1371601"/>
          </a:xfrm>
        </p:spPr>
        <p:txBody>
          <a:bodyPr anchor="t" anchorCtr="0"/>
          <a:lstStyle>
            <a:lvl1pPr marL="0" indent="0" algn="ctr">
              <a:buNone/>
              <a:defRPr sz="2000" b="0" i="0" kern="1200" spc="130">
                <a:solidFill>
                  <a:schemeClr val="bg1"/>
                </a:solidFill>
                <a:latin typeface="+mn-lt"/>
                <a:cs typeface="Interstate-Regular"/>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add subtitle</a:t>
            </a:r>
          </a:p>
        </p:txBody>
      </p:sp>
      <p:sp>
        <p:nvSpPr>
          <p:cNvPr id="14" name="Title 1"/>
          <p:cNvSpPr>
            <a:spLocks noGrp="1"/>
          </p:cNvSpPr>
          <p:nvPr>
            <p:ph type="title" hasCustomPrompt="1"/>
          </p:nvPr>
        </p:nvSpPr>
        <p:spPr>
          <a:xfrm>
            <a:off x="736600" y="1576388"/>
            <a:ext cx="10720917" cy="1957525"/>
          </a:xfrm>
        </p:spPr>
        <p:txBody>
          <a:bodyPr/>
          <a:lstStyle>
            <a:lvl1pPr algn="ctr">
              <a:lnSpc>
                <a:spcPct val="130000"/>
              </a:lnSpc>
              <a:defRPr sz="2200" kern="1200" cap="none" spc="130">
                <a:solidFill>
                  <a:schemeClr val="bg1"/>
                </a:solidFill>
                <a:latin typeface="+mj-lt"/>
              </a:defRPr>
            </a:lvl1pPr>
          </a:lstStyle>
          <a:p>
            <a:r>
              <a:rPr lang="en-US" dirty="0" smtClean="0"/>
              <a:t>Click to edit section title</a:t>
            </a:r>
            <a:endParaRPr lang="en-US" dirty="0"/>
          </a:p>
        </p:txBody>
      </p:sp>
    </p:spTree>
    <p:extLst>
      <p:ext uri="{BB962C8B-B14F-4D97-AF65-F5344CB8AC3E}">
        <p14:creationId xmlns:p14="http://schemas.microsoft.com/office/powerpoint/2010/main" val="3949152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Content Placeholder 2"/>
          <p:cNvSpPr>
            <a:spLocks noGrp="1"/>
          </p:cNvSpPr>
          <p:nvPr>
            <p:ph idx="1"/>
          </p:nvPr>
        </p:nvSpPr>
        <p:spPr>
          <a:xfrm>
            <a:off x="304801" y="685801"/>
            <a:ext cx="11586632" cy="5535613"/>
          </a:xfrm>
          <a:solidFill>
            <a:schemeClr val="bg1"/>
          </a:solidFill>
          <a:ln w="12700" cmpd="sng">
            <a:solidFill>
              <a:srgbClr val="000000"/>
            </a:solidFill>
          </a:ln>
        </p:spPr>
        <p:txBody>
          <a:bodyPr>
            <a:noAutofit/>
          </a:bodyPr>
          <a:lstStyle>
            <a:lvl1pPr marL="0" marR="0" indent="0" algn="l" defTabSz="457200" rtl="0" eaLnBrk="1" fontAlgn="base" latinLnBrk="0" hangingPunct="1">
              <a:lnSpc>
                <a:spcPct val="100000"/>
              </a:lnSpc>
              <a:spcBef>
                <a:spcPts val="400"/>
              </a:spcBef>
              <a:spcAft>
                <a:spcPct val="0"/>
              </a:spcAft>
              <a:buClr>
                <a:srgbClr val="000000"/>
              </a:buClr>
              <a:buSzPct val="100000"/>
              <a:buFont typeface="Arial" charset="0"/>
              <a:buNone/>
              <a:tabLst/>
              <a:defRPr sz="1200">
                <a:latin typeface="Liberation Mono"/>
                <a:cs typeface="Liberation Mono"/>
              </a:defRPr>
            </a:lvl1pPr>
            <a:lvl2pPr marL="228600" indent="-3175">
              <a:lnSpc>
                <a:spcPct val="100000"/>
              </a:lnSpc>
              <a:spcBef>
                <a:spcPts val="400"/>
              </a:spcBef>
              <a:buNone/>
              <a:defRPr sz="1200">
                <a:latin typeface="Liberation Mono"/>
                <a:cs typeface="Liberation Mono"/>
              </a:defRPr>
            </a:lvl2pPr>
            <a:lvl3pPr marL="457200" indent="0">
              <a:lnSpc>
                <a:spcPct val="100000"/>
              </a:lnSpc>
              <a:spcBef>
                <a:spcPts val="400"/>
              </a:spcBef>
              <a:buNone/>
              <a:defRPr sz="1200">
                <a:latin typeface="Liberation Mono"/>
                <a:cs typeface="Liberation Mono"/>
              </a:defRPr>
            </a:lvl3pPr>
            <a:lvl4pPr marL="685800" indent="3175">
              <a:lnSpc>
                <a:spcPct val="100000"/>
              </a:lnSpc>
              <a:spcBef>
                <a:spcPts val="400"/>
              </a:spcBef>
              <a:buNone/>
              <a:defRPr sz="1200">
                <a:latin typeface="Liberation Mono"/>
                <a:cs typeface="Liberation Mono"/>
              </a:defRPr>
            </a:lvl4pPr>
            <a:lvl5pPr marL="914400" indent="3175">
              <a:lnSpc>
                <a:spcPct val="100000"/>
              </a:lnSpc>
              <a:spcBef>
                <a:spcPts val="400"/>
              </a:spcBef>
              <a:buNone/>
              <a:defRPr sz="1200" baseline="0">
                <a:latin typeface="Liberation Mono"/>
                <a:cs typeface="Liberation Mono"/>
              </a:defRPr>
            </a:lvl5pPr>
            <a:lvl6pPr marL="1143000" indent="0">
              <a:lnSpc>
                <a:spcPct val="100000"/>
              </a:lnSpc>
              <a:spcBef>
                <a:spcPts val="400"/>
              </a:spcBef>
              <a:buNone/>
              <a:defRPr sz="1200">
                <a:latin typeface="Liberation Mono"/>
                <a:cs typeface="Liberation Mono"/>
              </a:defRPr>
            </a:lvl6pPr>
            <a:lvl7pPr marL="1371600" indent="0">
              <a:lnSpc>
                <a:spcPct val="100000"/>
              </a:lnSpc>
              <a:spcBef>
                <a:spcPts val="400"/>
              </a:spcBef>
              <a:buNone/>
              <a:defRPr sz="1200">
                <a:latin typeface="Liberation Mono"/>
                <a:cs typeface="Liberation Mono"/>
              </a:defRPr>
            </a:lvl7pPr>
            <a:lvl8pPr marL="1600200" indent="3175">
              <a:lnSpc>
                <a:spcPct val="100000"/>
              </a:lnSpc>
              <a:spcBef>
                <a:spcPts val="400"/>
              </a:spcBef>
              <a:buNone/>
              <a:defRPr sz="1200">
                <a:latin typeface="Liberation Mono"/>
                <a:cs typeface="Liberation Mono"/>
              </a:defRPr>
            </a:lvl8pPr>
            <a:lvl9pPr marL="1828800" indent="1588">
              <a:lnSpc>
                <a:spcPct val="100000"/>
              </a:lnSpc>
              <a:spcBef>
                <a:spcPts val="400"/>
              </a:spcBef>
              <a:buNone/>
              <a:defRPr sz="1200">
                <a:latin typeface="Liberation Mono"/>
                <a:cs typeface="Liberation Mono"/>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015E391B-0C7E-411B-B333-5EACFA285574}" type="datetime1">
              <a:rPr lang="en-US" smtClean="0"/>
              <a:t>7/20/2015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88171062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19D5F2-939B-499D-BBDB-12EF06AE0A58}" type="datetime1">
              <a:rPr lang="en-US" smtClean="0"/>
              <a:t>7/20/2015</a:t>
            </a:fld>
            <a:endParaRPr lang="en-US" dirty="0"/>
          </a:p>
        </p:txBody>
      </p:sp>
      <p:sp>
        <p:nvSpPr>
          <p:cNvPr id="3" name="Footer Placeholder 2"/>
          <p:cNvSpPr>
            <a:spLocks noGrp="1"/>
          </p:cNvSpPr>
          <p:nvPr>
            <p:ph type="ftr" sz="quarter" idx="11"/>
          </p:nvPr>
        </p:nvSpPr>
        <p:spPr/>
        <p:txBody>
          <a:bodyPr/>
          <a:lstStyle/>
          <a:p>
            <a:r>
              <a:rPr lang="en-US" smtClean="0"/>
              <a:t>Red Hat Confidential</a:t>
            </a:r>
            <a:endParaRPr lang="en-US" dirty="0"/>
          </a:p>
        </p:txBody>
      </p:sp>
      <p:sp>
        <p:nvSpPr>
          <p:cNvPr id="4" name="Slide Number Placeholder 3"/>
          <p:cNvSpPr>
            <a:spLocks noGrp="1"/>
          </p:cNvSpPr>
          <p:nvPr>
            <p:ph type="sldNum" sz="quarter" idx="12"/>
          </p:nvPr>
        </p:nvSpPr>
        <p:spPr/>
        <p:txBody>
          <a:body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8733301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E82CE7E9-F7DA-422D-A9EC-EE18678B30BF}" type="datetime1">
              <a:rPr lang="en-US" smtClean="0"/>
              <a:t>7/20/2015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6"/>
            <a:ext cx="1097280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11717" y="1779589"/>
            <a:ext cx="10972800" cy="4389437"/>
          </a:xfrm>
          <a:solidFill>
            <a:schemeClr val="bg2"/>
          </a:solidFill>
        </p:spPr>
        <p:txBody>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25092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90C70ED9-AA69-45DB-93CB-0A285F417243}" type="datetime1">
              <a:rPr lang="en-US" smtClean="0"/>
              <a:t>7/20/2015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8" y="1279526"/>
            <a:ext cx="5363633"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8" y="1779589"/>
            <a:ext cx="5363633"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8" name="Text Placeholder 9"/>
          <p:cNvSpPr>
            <a:spLocks noGrp="1"/>
          </p:cNvSpPr>
          <p:nvPr>
            <p:ph type="body" sz="quarter" idx="17"/>
          </p:nvPr>
        </p:nvSpPr>
        <p:spPr>
          <a:xfrm>
            <a:off x="6216652" y="1279526"/>
            <a:ext cx="5363633"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9" name="Content Placeholder 11"/>
          <p:cNvSpPr>
            <a:spLocks noGrp="1"/>
          </p:cNvSpPr>
          <p:nvPr>
            <p:ph sz="quarter" idx="18"/>
          </p:nvPr>
        </p:nvSpPr>
        <p:spPr>
          <a:xfrm>
            <a:off x="6216652" y="1779589"/>
            <a:ext cx="5363633"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41435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62C55CEE-2417-4F82-B34B-D17008B5D62D}" type="datetime1">
              <a:rPr lang="en-US" smtClean="0"/>
              <a:t>7/20/2015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7" y="1779589"/>
            <a:ext cx="3474720"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8" name="Text Placeholder 9"/>
          <p:cNvSpPr>
            <a:spLocks noGrp="1"/>
          </p:cNvSpPr>
          <p:nvPr>
            <p:ph type="body" sz="quarter" idx="17"/>
          </p:nvPr>
        </p:nvSpPr>
        <p:spPr>
          <a:xfrm>
            <a:off x="4360757"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9" name="Content Placeholder 11"/>
          <p:cNvSpPr>
            <a:spLocks noGrp="1"/>
          </p:cNvSpPr>
          <p:nvPr>
            <p:ph sz="quarter" idx="18"/>
          </p:nvPr>
        </p:nvSpPr>
        <p:spPr>
          <a:xfrm>
            <a:off x="4360757" y="1779589"/>
            <a:ext cx="3474720"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9"/>
          <p:cNvSpPr>
            <a:spLocks noGrp="1"/>
          </p:cNvSpPr>
          <p:nvPr>
            <p:ph type="body" sz="quarter" idx="19"/>
          </p:nvPr>
        </p:nvSpPr>
        <p:spPr>
          <a:xfrm>
            <a:off x="8108019"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4" name="Content Placeholder 11"/>
          <p:cNvSpPr>
            <a:spLocks noGrp="1"/>
          </p:cNvSpPr>
          <p:nvPr>
            <p:ph sz="quarter" idx="20"/>
          </p:nvPr>
        </p:nvSpPr>
        <p:spPr>
          <a:xfrm>
            <a:off x="8108019" y="1779589"/>
            <a:ext cx="3470148"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958429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p:bg>
      <p:bgRef idx="1001">
        <a:schemeClr val="bg1"/>
      </p:bgRef>
    </p:bg>
    <p:spTree>
      <p:nvGrpSpPr>
        <p:cNvPr id="1" name=""/>
        <p:cNvGrpSpPr/>
        <p:nvPr/>
      </p:nvGrpSpPr>
      <p:grpSpPr>
        <a:xfrm>
          <a:off x="0" y="0"/>
          <a:ext cx="0" cy="0"/>
          <a:chOff x="0" y="0"/>
          <a:chExt cx="0" cy="0"/>
        </a:xfrm>
      </p:grpSpPr>
      <p:sp>
        <p:nvSpPr>
          <p:cNvPr id="15" name="Title 1"/>
          <p:cNvSpPr>
            <a:spLocks noGrp="1"/>
          </p:cNvSpPr>
          <p:nvPr>
            <p:ph type="title"/>
          </p:nvPr>
        </p:nvSpPr>
        <p:spPr>
          <a:xfrm>
            <a:off x="914401" y="2703465"/>
            <a:ext cx="10545233" cy="1233536"/>
          </a:xfrm>
          <a:noFill/>
          <a:ln>
            <a:noFill/>
          </a:ln>
        </p:spPr>
        <p:txBody>
          <a:bodyPr lIns="91440" tIns="45720" rIns="91440" bIns="45720">
            <a:noAutofit/>
          </a:bodyPr>
          <a:lstStyle>
            <a:lvl1pPr>
              <a:defRPr sz="3200" b="1" i="0" kern="1200" cap="none" spc="320">
                <a:solidFill>
                  <a:schemeClr val="bg1"/>
                </a:solidFill>
                <a:latin typeface="+mj-lt"/>
                <a:cs typeface="Interstate-Regular"/>
              </a:defRPr>
            </a:lvl1pPr>
          </a:lstStyle>
          <a:p>
            <a:r>
              <a:rPr lang="en-US" smtClean="0"/>
              <a:t>Click to edit Master title style</a:t>
            </a:r>
            <a:endParaRPr lang="en-US" dirty="0"/>
          </a:p>
        </p:txBody>
      </p:sp>
      <p:sp>
        <p:nvSpPr>
          <p:cNvPr id="24" name="Rectangle 9"/>
          <p:cNvSpPr>
            <a:spLocks noGrp="1" noChangeArrowheads="1"/>
          </p:cNvSpPr>
          <p:nvPr>
            <p:ph type="subTitle" sz="quarter" idx="1"/>
          </p:nvPr>
        </p:nvSpPr>
        <p:spPr bwMode="gray">
          <a:xfrm>
            <a:off x="914401" y="4212041"/>
            <a:ext cx="10545233" cy="1438133"/>
          </a:xfrm>
        </p:spPr>
        <p:txBody>
          <a:bodyPr/>
          <a:lstStyle>
            <a:lvl1pPr marL="0" marR="0" indent="0" algn="l" defTabSz="914400" rtl="0" eaLnBrk="1" fontAlgn="base" latinLnBrk="0" hangingPunct="1">
              <a:lnSpc>
                <a:spcPct val="110000"/>
              </a:lnSpc>
              <a:spcBef>
                <a:spcPct val="0"/>
              </a:spcBef>
              <a:spcAft>
                <a:spcPct val="0"/>
              </a:spcAft>
              <a:buClrTx/>
              <a:buSzTx/>
              <a:buFontTx/>
              <a:buNone/>
              <a:tabLst/>
              <a:defRPr kumimoji="0" lang="en-US" sz="2000" b="1" i="0" u="none" strike="noStrike" kern="0" cap="none" spc="0" normalizeH="0" baseline="0" noProof="0">
                <a:ln>
                  <a:noFill/>
                </a:ln>
                <a:solidFill>
                  <a:schemeClr val="bg1"/>
                </a:solidFill>
                <a:effectLst/>
                <a:uLnTx/>
                <a:uFillTx/>
                <a:latin typeface="+mn-lt"/>
              </a:defRPr>
            </a:lvl1pPr>
          </a:lstStyle>
          <a:p>
            <a:pPr marL="0" marR="0" lvl="0" indent="0" algn="l" defTabSz="914400" rtl="0" eaLnBrk="1" fontAlgn="base" latinLnBrk="0" hangingPunct="1">
              <a:lnSpc>
                <a:spcPct val="110000"/>
              </a:lnSpc>
              <a:spcBef>
                <a:spcPct val="0"/>
              </a:spcBef>
              <a:spcAft>
                <a:spcPct val="0"/>
              </a:spcAft>
              <a:buClrTx/>
              <a:buSzTx/>
              <a:buFontTx/>
              <a:buNone/>
              <a:tabLst/>
              <a:defRPr/>
            </a:pPr>
            <a:r>
              <a:rPr lang="en-US" smtClean="0"/>
              <a:t>Click to edit Master subtitle style</a:t>
            </a:r>
            <a:endParaRPr lang="en-US" dirty="0"/>
          </a:p>
        </p:txBody>
      </p:sp>
    </p:spTree>
    <p:extLst>
      <p:ext uri="{BB962C8B-B14F-4D97-AF65-F5344CB8AC3E}">
        <p14:creationId xmlns:p14="http://schemas.microsoft.com/office/powerpoint/2010/main" val="183661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751599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chemeClr val="tx1"/>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3" name="Content Placeholder 2"/>
          <p:cNvSpPr>
            <a:spLocks noGrp="1"/>
          </p:cNvSpPr>
          <p:nvPr>
            <p:ph idx="1"/>
          </p:nvPr>
        </p:nvSpPr>
        <p:spPr>
          <a:xfrm>
            <a:off x="1219200" y="2004112"/>
            <a:ext cx="9875520" cy="1287019"/>
          </a:xfrm>
        </p:spPr>
        <p:txBody>
          <a:bodyPr>
            <a:spAutoFit/>
          </a:bodyPr>
          <a:lstStyle>
            <a:lvl1pPr>
              <a:defRPr sz="2400">
                <a:solidFill>
                  <a:schemeClr val="tx1"/>
                </a:solidFill>
                <a:latin typeface="Arial"/>
                <a:cs typeface="Arial"/>
              </a:defRPr>
            </a:lvl1pPr>
            <a:lvl2pPr>
              <a:buSzPct val="110000"/>
              <a:buFont typeface="Arial Black" pitchFamily="34" charset="0"/>
              <a:buChar char="–"/>
              <a:defRPr>
                <a:solidFill>
                  <a:schemeClr val="tx1"/>
                </a:solidFill>
                <a:latin typeface="Arial"/>
                <a:cs typeface="Arial"/>
              </a:defRPr>
            </a:lvl2pPr>
            <a:lvl3pPr>
              <a:buSzPct val="110000"/>
              <a:buFont typeface="Arial" pitchFamily="34" charset="0"/>
              <a:buChar char="•"/>
              <a:defRPr sz="2000">
                <a:solidFill>
                  <a:schemeClr val="tx1"/>
                </a:solidFill>
                <a:latin typeface="Arial"/>
                <a:cs typeface="Arial"/>
              </a:defRPr>
            </a:lvl3pPr>
            <a:lvl4pPr>
              <a:buSzPct val="110000"/>
              <a:buFont typeface="Arial Black" pitchFamily="34" charset="0"/>
              <a:buChar char="–"/>
              <a:defRPr/>
            </a:lvl4pPr>
            <a:lvl5pPr>
              <a:buSzPct val="110000"/>
              <a:buFont typeface="Arial Black" pitchFamily="34" charset="0"/>
              <a:buChar cha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Content Placeholder 2"/>
          <p:cNvSpPr>
            <a:spLocks noGrp="1"/>
          </p:cNvSpPr>
          <p:nvPr>
            <p:ph idx="13"/>
          </p:nvPr>
        </p:nvSpPr>
        <p:spPr>
          <a:xfrm>
            <a:off x="-6096" y="746572"/>
            <a:ext cx="12216384" cy="914400"/>
          </a:xfrm>
          <a:prstGeom prst="roundRect">
            <a:avLst>
              <a:gd name="adj" fmla="val 0"/>
            </a:avLst>
          </a:prstGeom>
          <a:solidFill>
            <a:schemeClr val="accent4"/>
          </a:solidFill>
        </p:spPr>
        <p:txBody>
          <a:bodyPr lIns="640080" tIns="457200" rIns="640080" bIns="457200" anchor="ctr" anchorCtr="0">
            <a:noAutofit/>
          </a:bodyPr>
          <a:lstStyle>
            <a:lvl1pPr marL="0" indent="1588" algn="ctr">
              <a:buNone/>
              <a:defRPr lang="en-US" sz="2200" smtClean="0">
                <a:solidFill>
                  <a:schemeClr val="bg1"/>
                </a:solidFill>
                <a:latin typeface="Arial"/>
                <a:ea typeface="+mn-ea"/>
                <a:cs typeface="Arial"/>
              </a:defRPr>
            </a:lvl1pPr>
          </a:lstStyle>
          <a:p>
            <a:pPr marL="0" lvl="0" indent="0" algn="ctr" rtl="0" eaLnBrk="1" fontAlgn="base" hangingPunct="1">
              <a:spcBef>
                <a:spcPts val="0"/>
              </a:spcBef>
              <a:spcAft>
                <a:spcPts val="0"/>
              </a:spcAft>
              <a:buClr>
                <a:schemeClr val="tx2"/>
              </a:buClr>
              <a:buSzPct val="100000"/>
              <a:buFont typeface="Webdings" pitchFamily="18" charset="2"/>
              <a:buNone/>
              <a:tabLst/>
            </a:pPr>
            <a:r>
              <a:rPr lang="en-US" dirty="0" smtClean="0"/>
              <a:t>Click to edit Master text styles</a:t>
            </a:r>
          </a:p>
        </p:txBody>
      </p:sp>
    </p:spTree>
    <p:extLst>
      <p:ext uri="{BB962C8B-B14F-4D97-AF65-F5344CB8AC3E}">
        <p14:creationId xmlns:p14="http://schemas.microsoft.com/office/powerpoint/2010/main" val="36870268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Variation-Background Only Ligh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216384" cy="6871716"/>
          </a:xfrm>
          <a:prstGeom prst="rect">
            <a:avLst/>
          </a:prstGeom>
        </p:spPr>
      </p:pic>
      <p:sp>
        <p:nvSpPr>
          <p:cNvPr id="3" name="TextBox 2"/>
          <p:cNvSpPr txBox="1"/>
          <p:nvPr userDrawn="1"/>
        </p:nvSpPr>
        <p:spPr>
          <a:xfrm>
            <a:off x="11488896" y="6584705"/>
            <a:ext cx="187552" cy="184666"/>
          </a:xfrm>
          <a:prstGeom prst="rect">
            <a:avLst/>
          </a:prstGeom>
          <a:noFill/>
        </p:spPr>
        <p:txBody>
          <a:bodyPr wrap="none" lIns="0" tIns="0" rIns="0" bIns="0" rtlCol="0">
            <a:spAutoFit/>
          </a:bodyPr>
          <a:lstStyle/>
          <a:p>
            <a:pPr algn="ctr"/>
            <a:fld id="{ABA28972-6D48-4F49-8D9E-11DAC31E3DF7}" type="slidenum">
              <a:rPr lang="en-US" sz="1200" smtClean="0">
                <a:solidFill>
                  <a:schemeClr val="tx1">
                    <a:lumMod val="65000"/>
                    <a:lumOff val="35000"/>
                  </a:schemeClr>
                </a:solidFill>
                <a:latin typeface="Arial"/>
                <a:cs typeface="Arial"/>
              </a:rPr>
              <a:pPr algn="ctr"/>
              <a:t>‹#›</a:t>
            </a:fld>
            <a:endParaRPr lang="en-US" sz="1200" dirty="0" smtClean="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061214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rgbClr val="3C3C3C"/>
                </a:solidFill>
                <a:latin typeface="+mj-lt"/>
                <a:ea typeface="+mj-ea"/>
                <a:cs typeface="+mj-cs"/>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15" name="Content Placeholder 2"/>
          <p:cNvSpPr>
            <a:spLocks noGrp="1"/>
          </p:cNvSpPr>
          <p:nvPr>
            <p:ph idx="13"/>
          </p:nvPr>
        </p:nvSpPr>
        <p:spPr>
          <a:xfrm>
            <a:off x="-6096" y="746572"/>
            <a:ext cx="12216384" cy="914400"/>
          </a:xfrm>
          <a:prstGeom prst="roundRect">
            <a:avLst>
              <a:gd name="adj" fmla="val 0"/>
            </a:avLst>
          </a:prstGeom>
          <a:solidFill>
            <a:schemeClr val="accent4"/>
          </a:solidFill>
        </p:spPr>
        <p:txBody>
          <a:bodyPr lIns="640080" tIns="457200" rIns="640080" bIns="457200" anchor="ctr" anchorCtr="0">
            <a:noAutofit/>
          </a:bodyPr>
          <a:lstStyle>
            <a:lvl1pPr marL="0" indent="1588" algn="ctr">
              <a:buNone/>
              <a:defRPr lang="en-US" sz="2200" smtClean="0">
                <a:solidFill>
                  <a:schemeClr val="bg1"/>
                </a:solidFill>
                <a:latin typeface="+mn-lt"/>
                <a:ea typeface="+mn-ea"/>
                <a:cs typeface="+mn-cs"/>
              </a:defRPr>
            </a:lvl1pPr>
          </a:lstStyle>
          <a:p>
            <a:pPr marL="0" lvl="0" indent="0" algn="ctr" rtl="0" eaLnBrk="1" fontAlgn="base" hangingPunct="1">
              <a:spcBef>
                <a:spcPts val="0"/>
              </a:spcBef>
              <a:spcAft>
                <a:spcPts val="0"/>
              </a:spcAft>
              <a:buClr>
                <a:schemeClr val="tx2"/>
              </a:buClr>
              <a:buSzPct val="100000"/>
              <a:buFont typeface="Webdings" pitchFamily="18" charset="2"/>
              <a:buNone/>
              <a:tabLst/>
            </a:pPr>
            <a:r>
              <a:rPr lang="en-US" dirty="0" smtClean="0"/>
              <a:t>Click to edit Master text styles</a:t>
            </a:r>
          </a:p>
        </p:txBody>
      </p:sp>
    </p:spTree>
    <p:extLst>
      <p:ext uri="{BB962C8B-B14F-4D97-AF65-F5344CB8AC3E}">
        <p14:creationId xmlns:p14="http://schemas.microsoft.com/office/powerpoint/2010/main" val="14055803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pact 1">
    <p:bg>
      <p:bgRef idx="1001">
        <a:schemeClr val="bg1"/>
      </p:bgRef>
    </p:bg>
    <p:spTree>
      <p:nvGrpSpPr>
        <p:cNvPr id="1" name=""/>
        <p:cNvGrpSpPr/>
        <p:nvPr/>
      </p:nvGrpSpPr>
      <p:grpSpPr>
        <a:xfrm>
          <a:off x="0" y="0"/>
          <a:ext cx="0" cy="0"/>
          <a:chOff x="0" y="0"/>
          <a:chExt cx="0" cy="0"/>
        </a:xfrm>
      </p:grpSpPr>
      <p:pic>
        <p:nvPicPr>
          <p:cNvPr id="9" name="Picture 8" descr="redbackground2.png"/>
          <p:cNvPicPr>
            <a:picLocks noChangeAspect="1"/>
          </p:cNvPicPr>
          <p:nvPr/>
        </p:nvPicPr>
        <p:blipFill>
          <a:blip r:embed="rId2" cstate="print"/>
          <a:stretch>
            <a:fillRect/>
          </a:stretch>
        </p:blipFill>
        <p:spPr>
          <a:xfrm>
            <a:off x="0" y="0"/>
            <a:ext cx="12192000" cy="6858000"/>
          </a:xfrm>
          <a:prstGeom prst="rect">
            <a:avLst/>
          </a:prstGeom>
        </p:spPr>
      </p:pic>
      <p:pic>
        <p:nvPicPr>
          <p:cNvPr id="11" name="Picture 10" descr="white--redbackground2.png"/>
          <p:cNvPicPr>
            <a:picLocks noChangeAspect="1"/>
          </p:cNvPicPr>
          <p:nvPr/>
        </p:nvPicPr>
        <p:blipFill>
          <a:blip r:embed="rId3" cstate="print">
            <a:alphaModFix amt="71000"/>
          </a:blip>
          <a:stretch>
            <a:fillRect/>
          </a:stretch>
        </p:blipFill>
        <p:spPr>
          <a:xfrm>
            <a:off x="0" y="1"/>
            <a:ext cx="12192000" cy="6857999"/>
          </a:xfrm>
          <a:prstGeom prst="rect">
            <a:avLst/>
          </a:prstGeom>
        </p:spPr>
      </p:pic>
      <p:grpSp>
        <p:nvGrpSpPr>
          <p:cNvPr id="10" name="Group 9"/>
          <p:cNvGrpSpPr/>
          <p:nvPr/>
        </p:nvGrpSpPr>
        <p:grpSpPr>
          <a:xfrm>
            <a:off x="-1" y="6305266"/>
            <a:ext cx="12192001" cy="552734"/>
            <a:chOff x="-1" y="6305266"/>
            <a:chExt cx="9144001" cy="552734"/>
          </a:xfrm>
        </p:grpSpPr>
        <p:sp>
          <p:nvSpPr>
            <p:cNvPr id="5" name="Rectangle 4"/>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6" name="Picture 5" descr="cover-logoandcompanyname.png"/>
            <p:cNvPicPr>
              <a:picLocks noChangeAspect="1"/>
            </p:cNvPicPr>
            <p:nvPr userDrawn="1"/>
          </p:nvPicPr>
          <p:blipFill>
            <a:blip r:embed="rId4" cstate="print"/>
            <a:srcRect t="21862" r="76160" b="43591"/>
            <a:stretch>
              <a:fillRect/>
            </a:stretch>
          </p:blipFill>
          <p:spPr>
            <a:xfrm>
              <a:off x="8315183" y="6456545"/>
              <a:ext cx="815169" cy="314622"/>
            </a:xfrm>
            <a:prstGeom prst="rect">
              <a:avLst/>
            </a:prstGeom>
          </p:spPr>
        </p:pic>
      </p:grpSp>
      <p:sp>
        <p:nvSpPr>
          <p:cNvPr id="13" name="Text Placeholder 2"/>
          <p:cNvSpPr>
            <a:spLocks noGrp="1"/>
          </p:cNvSpPr>
          <p:nvPr>
            <p:ph type="body" idx="1"/>
          </p:nvPr>
        </p:nvSpPr>
        <p:spPr bwMode="gray">
          <a:xfrm>
            <a:off x="736600" y="317501"/>
            <a:ext cx="10720917" cy="5848350"/>
          </a:xfrm>
        </p:spPr>
        <p:txBody>
          <a:bodyPr anchor="ctr" anchorCtr="0"/>
          <a:lstStyle>
            <a:lvl1pPr marL="0" indent="0" algn="ctr">
              <a:lnSpc>
                <a:spcPct val="130000"/>
              </a:lnSpc>
              <a:buNone/>
              <a:defRPr sz="2200" b="1" i="0" kern="1200" spc="13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743834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53" presetClass="entr" presetSubtype="16"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xercis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216384" cy="6871716"/>
          </a:xfrm>
          <a:prstGeom prst="rect">
            <a:avLst/>
          </a:prstGeom>
        </p:spPr>
      </p:pic>
      <p:sp>
        <p:nvSpPr>
          <p:cNvPr id="6" name="Round Same Side Corner Rectangle 5"/>
          <p:cNvSpPr/>
          <p:nvPr userDrawn="1"/>
        </p:nvSpPr>
        <p:spPr bwMode="auto">
          <a:xfrm rot="16200000">
            <a:off x="6020894" y="686885"/>
            <a:ext cx="6858004" cy="5484221"/>
          </a:xfrm>
          <a:prstGeom prst="round2SameRect">
            <a:avLst>
              <a:gd name="adj1" fmla="val 9863"/>
              <a:gd name="adj2" fmla="val 0"/>
            </a:avLst>
          </a:prstGeom>
          <a:solidFill>
            <a:schemeClr val="bg1"/>
          </a:solidFill>
          <a:ln w="19050" cap="flat" cmpd="sng" algn="ctr">
            <a:solidFill>
              <a:schemeClr val="tx1">
                <a:lumMod val="25000"/>
                <a:lumOff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8" name="Title 1"/>
          <p:cNvSpPr>
            <a:spLocks noGrp="1"/>
          </p:cNvSpPr>
          <p:nvPr>
            <p:ph type="title"/>
          </p:nvPr>
        </p:nvSpPr>
        <p:spPr>
          <a:xfrm>
            <a:off x="699809" y="464312"/>
            <a:ext cx="5534976" cy="402336"/>
          </a:xfrm>
          <a:prstGeom prst="rect">
            <a:avLst/>
          </a:prstGeo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chemeClr val="bg1"/>
                </a:solidFill>
                <a:latin typeface="+mj-lt"/>
                <a:ea typeface="+mj-ea"/>
                <a:cs typeface="+mj-cs"/>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9" name="TextBox 8"/>
          <p:cNvSpPr txBox="1"/>
          <p:nvPr userDrawn="1"/>
        </p:nvSpPr>
        <p:spPr>
          <a:xfrm>
            <a:off x="11488896" y="6578600"/>
            <a:ext cx="187552" cy="184666"/>
          </a:xfrm>
          <a:prstGeom prst="rect">
            <a:avLst/>
          </a:prstGeom>
          <a:noFill/>
        </p:spPr>
        <p:txBody>
          <a:bodyPr wrap="none" lIns="0" tIns="0" rIns="0" bIns="0" rtlCol="0">
            <a:spAutoFit/>
          </a:bodyPr>
          <a:lstStyle/>
          <a:p>
            <a:pPr algn="ctr"/>
            <a:fld id="{ABA28972-6D48-4F49-8D9E-11DAC31E3DF7}" type="slidenum">
              <a:rPr lang="en-US" sz="1200" smtClean="0">
                <a:solidFill>
                  <a:schemeClr val="tx1">
                    <a:lumMod val="65000"/>
                    <a:lumOff val="35000"/>
                  </a:schemeClr>
                </a:solidFill>
              </a:rPr>
              <a:pPr algn="ctr"/>
              <a:t>‹#›</a:t>
            </a:fld>
            <a:endParaRPr lang="en-US" sz="1200" dirty="0" smtClean="0">
              <a:solidFill>
                <a:schemeClr val="tx1">
                  <a:lumMod val="65000"/>
                  <a:lumOff val="35000"/>
                </a:schemeClr>
              </a:solidFill>
            </a:endParaRPr>
          </a:p>
        </p:txBody>
      </p:sp>
    </p:spTree>
    <p:extLst>
      <p:ext uri="{BB962C8B-B14F-4D97-AF65-F5344CB8AC3E}">
        <p14:creationId xmlns:p14="http://schemas.microsoft.com/office/powerpoint/2010/main" val="4194745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6743701" y="4319589"/>
            <a:ext cx="4823884" cy="1506481"/>
          </a:xfrm>
        </p:spPr>
        <p:txBody>
          <a:bodyPr/>
          <a:lstStyle/>
          <a:p>
            <a:r>
              <a:rPr lang="en-US" smtClean="0"/>
              <a:t>Click icon to add picture</a:t>
            </a:r>
            <a:endParaRPr lang="en-US"/>
          </a:p>
        </p:txBody>
      </p:sp>
      <p:sp>
        <p:nvSpPr>
          <p:cNvPr id="8" name="Content Placeholder 6"/>
          <p:cNvSpPr txBox="1">
            <a:spLocks/>
          </p:cNvSpPr>
          <p:nvPr userDrawn="1"/>
        </p:nvSpPr>
        <p:spPr bwMode="auto">
          <a:xfrm>
            <a:off x="771900" y="700644"/>
            <a:ext cx="2907144" cy="338554"/>
          </a:xfrm>
          <a:prstGeom prst="rect">
            <a:avLst/>
          </a:prstGeom>
          <a:noFill/>
          <a:ln w="12700" cap="sq" algn="ctr">
            <a:noFill/>
            <a:miter lim="800000"/>
            <a:headEnd/>
            <a:tailEnd/>
          </a:ln>
          <a:effectLst/>
        </p:spPr>
        <p:txBody>
          <a:bodyPr wrap="square" rtlCol="0">
            <a:spAutoFit/>
          </a:bodyPr>
          <a:lstStyle/>
          <a:p>
            <a:pPr marR="0" lvl="0" algn="l"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kumimoji="0" lang="en-US" sz="1600" b="0" i="0" u="none" strike="noStrike" kern="0" cap="none" spc="0" normalizeH="0" baseline="0" noProof="0" dirty="0" smtClean="0">
                <a:ln>
                  <a:noFill/>
                </a:ln>
                <a:solidFill>
                  <a:schemeClr val="tx1"/>
                </a:solidFill>
                <a:effectLst/>
                <a:uLnTx/>
                <a:uFillTx/>
                <a:latin typeface="Interstate-Bold" pitchFamily="2" charset="0"/>
                <a:ea typeface="+mn-ea"/>
                <a:cs typeface="+mn-cs"/>
              </a:rPr>
              <a:t>OVERVIEW</a:t>
            </a:r>
          </a:p>
        </p:txBody>
      </p:sp>
      <p:sp>
        <p:nvSpPr>
          <p:cNvPr id="10" name="Content Placeholder 6"/>
          <p:cNvSpPr txBox="1">
            <a:spLocks/>
          </p:cNvSpPr>
          <p:nvPr userDrawn="1"/>
        </p:nvSpPr>
        <p:spPr bwMode="auto">
          <a:xfrm>
            <a:off x="6801929" y="2337462"/>
            <a:ext cx="2907144" cy="338554"/>
          </a:xfrm>
          <a:prstGeom prst="rect">
            <a:avLst/>
          </a:prstGeom>
          <a:noFill/>
          <a:ln w="12700" cap="sq" algn="ctr">
            <a:noFill/>
            <a:miter lim="800000"/>
            <a:headEnd/>
            <a:tailEnd/>
          </a:ln>
          <a:effectLst/>
        </p:spPr>
        <p:txBody>
          <a:bodyPr wrap="square" rtlCol="0">
            <a:spAutoFit/>
          </a:bodyPr>
          <a:lstStyle/>
          <a:p>
            <a:pPr marR="0" lvl="0" algn="l"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kumimoji="0" lang="en-US" sz="1600" b="0" i="0" u="none" strike="noStrike" kern="0" cap="none" spc="0" normalizeH="0" baseline="0" noProof="0" dirty="0" smtClean="0">
                <a:ln>
                  <a:noFill/>
                </a:ln>
                <a:solidFill>
                  <a:schemeClr val="tx1"/>
                </a:solidFill>
                <a:effectLst/>
                <a:uLnTx/>
                <a:uFillTx/>
                <a:latin typeface="Interstate-Bold" pitchFamily="2" charset="0"/>
                <a:ea typeface="+mn-ea"/>
                <a:cs typeface="+mn-cs"/>
              </a:rPr>
              <a:t>RESULTS</a:t>
            </a:r>
          </a:p>
        </p:txBody>
      </p:sp>
      <p:sp>
        <p:nvSpPr>
          <p:cNvPr id="12" name="Content Placeholder 6"/>
          <p:cNvSpPr txBox="1">
            <a:spLocks/>
          </p:cNvSpPr>
          <p:nvPr userDrawn="1"/>
        </p:nvSpPr>
        <p:spPr bwMode="auto">
          <a:xfrm>
            <a:off x="1092589" y="3058835"/>
            <a:ext cx="2094016" cy="286988"/>
          </a:xfrm>
          <a:prstGeom prst="rect">
            <a:avLst/>
          </a:prstGeom>
          <a:noFill/>
          <a:ln w="12700" cap="sq" algn="ctr">
            <a:noFill/>
            <a:miter lim="800000"/>
            <a:headEnd/>
            <a:tailEnd/>
          </a:ln>
          <a:effectLst/>
        </p:spPr>
        <p:txBody>
          <a:bodyPr wrap="square" rtlCol="0">
            <a:spAutoFit/>
          </a:bodyPr>
          <a:lstStyle/>
          <a:p>
            <a:pPr marR="0" lvl="0" algn="ctr"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lang="en-US" sz="1200" kern="0" dirty="0" smtClean="0">
                <a:solidFill>
                  <a:schemeClr val="accent1"/>
                </a:solidFill>
                <a:latin typeface="Interstate-Bold" pitchFamily="2" charset="0"/>
              </a:rPr>
              <a:t>CUSTOMER SINCE</a:t>
            </a:r>
            <a:endParaRPr kumimoji="0" lang="en-US" sz="1200" b="0" i="0" u="none" strike="noStrike" kern="0" cap="none" spc="0" normalizeH="0" baseline="0" noProof="0" dirty="0" smtClean="0">
              <a:ln>
                <a:noFill/>
              </a:ln>
              <a:solidFill>
                <a:schemeClr val="accent1"/>
              </a:solidFill>
              <a:effectLst/>
              <a:uLnTx/>
              <a:uFillTx/>
              <a:latin typeface="Interstate-Bold" pitchFamily="2" charset="0"/>
              <a:ea typeface="+mn-ea"/>
              <a:cs typeface="+mn-cs"/>
            </a:endParaRPr>
          </a:p>
        </p:txBody>
      </p:sp>
      <p:grpSp>
        <p:nvGrpSpPr>
          <p:cNvPr id="20" name="Group 19"/>
          <p:cNvGrpSpPr/>
          <p:nvPr userDrawn="1"/>
        </p:nvGrpSpPr>
        <p:grpSpPr>
          <a:xfrm>
            <a:off x="615867" y="638349"/>
            <a:ext cx="10955951" cy="5251813"/>
            <a:chOff x="461900" y="638348"/>
            <a:chExt cx="8216963" cy="5251813"/>
          </a:xfrm>
        </p:grpSpPr>
        <p:cxnSp>
          <p:nvCxnSpPr>
            <p:cNvPr id="21" name="Straight Connector 20"/>
            <p:cNvCxnSpPr/>
            <p:nvPr/>
          </p:nvCxnSpPr>
          <p:spPr bwMode="auto">
            <a:xfrm>
              <a:off x="4955241" y="641350"/>
              <a:ext cx="0" cy="5248811"/>
            </a:xfrm>
            <a:prstGeom prst="line">
              <a:avLst/>
            </a:prstGeom>
            <a:solidFill>
              <a:schemeClr val="accent2"/>
            </a:solidFill>
            <a:ln w="25400" cap="sq"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flipH="1">
              <a:off x="2671948" y="3006708"/>
              <a:ext cx="7379" cy="1232784"/>
            </a:xfrm>
            <a:prstGeom prst="line">
              <a:avLst/>
            </a:prstGeom>
            <a:solidFill>
              <a:schemeClr val="accent2"/>
            </a:solidFill>
            <a:ln w="25400" cap="sq" cmpd="sng" algn="ctr">
              <a:solidFill>
                <a:schemeClr val="bg1">
                  <a:lumMod val="65000"/>
                </a:schemeClr>
              </a:solidFill>
              <a:prstDash val="solid"/>
              <a:round/>
              <a:headEnd type="none" w="med" len="med"/>
              <a:tailEnd type="none" w="med" len="med"/>
            </a:ln>
            <a:effectLst/>
          </p:spPr>
        </p:cxnSp>
        <p:cxnSp>
          <p:nvCxnSpPr>
            <p:cNvPr id="23" name="Straight Connector 22"/>
            <p:cNvCxnSpPr/>
            <p:nvPr/>
          </p:nvCxnSpPr>
          <p:spPr bwMode="auto">
            <a:xfrm>
              <a:off x="461900" y="2990006"/>
              <a:ext cx="4490110"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4" name="Straight Connector 23"/>
            <p:cNvCxnSpPr/>
            <p:nvPr/>
          </p:nvCxnSpPr>
          <p:spPr bwMode="auto">
            <a:xfrm>
              <a:off x="4975421" y="2267319"/>
              <a:ext cx="3703442"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5" name="Straight Connector 24"/>
            <p:cNvCxnSpPr/>
            <p:nvPr/>
          </p:nvCxnSpPr>
          <p:spPr bwMode="auto">
            <a:xfrm>
              <a:off x="461900" y="638348"/>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6" name="Straight Connector 25"/>
            <p:cNvCxnSpPr/>
            <p:nvPr/>
          </p:nvCxnSpPr>
          <p:spPr bwMode="auto">
            <a:xfrm>
              <a:off x="461900" y="4248451"/>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7" name="Straight Connector 26"/>
            <p:cNvCxnSpPr/>
            <p:nvPr/>
          </p:nvCxnSpPr>
          <p:spPr bwMode="auto">
            <a:xfrm>
              <a:off x="461900" y="5889218"/>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grpSp>
      <p:sp>
        <p:nvSpPr>
          <p:cNvPr id="3" name="Content Placeholder 2"/>
          <p:cNvSpPr>
            <a:spLocks noGrp="1"/>
          </p:cNvSpPr>
          <p:nvPr>
            <p:ph sz="quarter" idx="10" hasCustomPrompt="1"/>
          </p:nvPr>
        </p:nvSpPr>
        <p:spPr>
          <a:xfrm>
            <a:off x="6830486" y="711201"/>
            <a:ext cx="4629149" cy="1490663"/>
          </a:xfrm>
        </p:spPr>
        <p:txBody>
          <a:bodyPr anchor="ctr" anchorCtr="0"/>
          <a:lstStyle>
            <a:lvl1pPr marL="0" indent="0" algn="ctr">
              <a:buNone/>
              <a:defRPr baseline="0">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Company Logo </a:t>
            </a:r>
            <a:br>
              <a:rPr lang="en-US" dirty="0" smtClean="0"/>
            </a:br>
            <a:r>
              <a:rPr lang="en-US" dirty="0" smtClean="0"/>
              <a:t>or Name here…</a:t>
            </a:r>
            <a:endParaRPr lang="en-US" dirty="0"/>
          </a:p>
        </p:txBody>
      </p:sp>
      <p:sp>
        <p:nvSpPr>
          <p:cNvPr id="31" name="Text Placeholder 30"/>
          <p:cNvSpPr>
            <a:spLocks noGrp="1"/>
          </p:cNvSpPr>
          <p:nvPr>
            <p:ph type="body" sz="quarter" idx="11" hasCustomPrompt="1"/>
          </p:nvPr>
        </p:nvSpPr>
        <p:spPr>
          <a:xfrm>
            <a:off x="778934" y="982664"/>
            <a:ext cx="5441951" cy="1887537"/>
          </a:xfrm>
        </p:spPr>
        <p:txBody>
          <a:bodyPr tIns="91440">
            <a:normAutofit/>
          </a:bodyPr>
          <a:lstStyle>
            <a:lvl1pPr marL="0" indent="0">
              <a:lnSpc>
                <a:spcPct val="120000"/>
              </a:lnSpc>
              <a:spcBef>
                <a:spcPts val="600"/>
              </a:spcBef>
              <a:buNone/>
              <a:defRPr sz="1300" kern="1200" baseline="0"/>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brief description of the business, opportunity, and/or issue in fifty words or so…</a:t>
            </a:r>
          </a:p>
        </p:txBody>
      </p:sp>
      <p:sp>
        <p:nvSpPr>
          <p:cNvPr id="57" name="Text Placeholder 30"/>
          <p:cNvSpPr>
            <a:spLocks noGrp="1"/>
          </p:cNvSpPr>
          <p:nvPr>
            <p:ph type="body" sz="quarter" idx="12" hasCustomPrompt="1"/>
          </p:nvPr>
        </p:nvSpPr>
        <p:spPr>
          <a:xfrm>
            <a:off x="6749916" y="2624054"/>
            <a:ext cx="4815769" cy="1549978"/>
          </a:xfrm>
        </p:spPr>
        <p:txBody>
          <a:bodyPr tIns="91440">
            <a:normAutofit/>
          </a:bodyPr>
          <a:lstStyle>
            <a:lvl1pPr marL="115888" indent="-115888">
              <a:lnSpc>
                <a:spcPct val="110000"/>
              </a:lnSpc>
              <a:spcBef>
                <a:spcPts val="600"/>
              </a:spcBef>
              <a:buFont typeface="Arial"/>
              <a:buChar char="•"/>
              <a:defRPr sz="1300" kern="1200" baseline="0"/>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bullet list of 3 to 5 significant results here…</a:t>
            </a:r>
          </a:p>
        </p:txBody>
      </p:sp>
      <p:sp>
        <p:nvSpPr>
          <p:cNvPr id="59" name="Text Placeholder 58"/>
          <p:cNvSpPr>
            <a:spLocks noGrp="1"/>
          </p:cNvSpPr>
          <p:nvPr>
            <p:ph type="body" sz="quarter" idx="13" hasCustomPrompt="1"/>
          </p:nvPr>
        </p:nvSpPr>
        <p:spPr>
          <a:xfrm>
            <a:off x="734484" y="3297238"/>
            <a:ext cx="2819400" cy="936625"/>
          </a:xfrm>
        </p:spPr>
        <p:txBody>
          <a:bodyPr anchor="ctr" anchorCtr="0"/>
          <a:lstStyle>
            <a:lvl1pPr marL="0" indent="0" algn="ctr">
              <a:buNone/>
              <a:defRPr sz="4800">
                <a:solidFill>
                  <a:schemeClr val="accent1"/>
                </a:solidFill>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2000</a:t>
            </a:r>
            <a:endParaRPr lang="en-US" dirty="0"/>
          </a:p>
        </p:txBody>
      </p:sp>
      <p:sp>
        <p:nvSpPr>
          <p:cNvPr id="61" name="Text Placeholder 60"/>
          <p:cNvSpPr>
            <a:spLocks noGrp="1"/>
          </p:cNvSpPr>
          <p:nvPr>
            <p:ph type="body" sz="quarter" idx="14" hasCustomPrompt="1"/>
          </p:nvPr>
        </p:nvSpPr>
        <p:spPr>
          <a:xfrm>
            <a:off x="3653367" y="3074988"/>
            <a:ext cx="2861733" cy="1092200"/>
          </a:xfrm>
        </p:spPr>
        <p:txBody>
          <a:bodyPr anchor="ctr" anchorCtr="0"/>
          <a:lstStyle>
            <a:lvl1pPr marL="0" indent="0" algn="ctr">
              <a:buFontTx/>
              <a:buNone/>
              <a:defRPr sz="1200" baseline="0">
                <a:solidFill>
                  <a:schemeClr val="accent1"/>
                </a:solidFill>
                <a:latin typeface="+mj-lt"/>
              </a:defRPr>
            </a:lvl1pPr>
          </a:lstStyle>
          <a:p>
            <a:pPr lvl="0"/>
            <a:r>
              <a:rPr lang="en-US" dirty="0" smtClean="0"/>
              <a:t>Add the </a:t>
            </a:r>
            <a:br>
              <a:rPr lang="en-US" dirty="0" smtClean="0"/>
            </a:br>
            <a:r>
              <a:rPr lang="en-US" dirty="0" smtClean="0"/>
              <a:t>INDUSTRY</a:t>
            </a:r>
            <a:br>
              <a:rPr lang="en-US" dirty="0" smtClean="0"/>
            </a:br>
            <a:r>
              <a:rPr lang="en-US" dirty="0" smtClean="0"/>
              <a:t>here…</a:t>
            </a:r>
            <a:endParaRPr lang="en-US" dirty="0"/>
          </a:p>
        </p:txBody>
      </p:sp>
      <p:sp>
        <p:nvSpPr>
          <p:cNvPr id="65" name="Text Placeholder 30"/>
          <p:cNvSpPr>
            <a:spLocks noGrp="1"/>
          </p:cNvSpPr>
          <p:nvPr>
            <p:ph type="body" sz="quarter" idx="16" hasCustomPrompt="1"/>
          </p:nvPr>
        </p:nvSpPr>
        <p:spPr>
          <a:xfrm>
            <a:off x="774189" y="4321292"/>
            <a:ext cx="5602785" cy="1159910"/>
          </a:xfrm>
        </p:spPr>
        <p:txBody>
          <a:bodyPr tIns="45720">
            <a:normAutofit/>
          </a:bodyPr>
          <a:lstStyle>
            <a:lvl1pPr marL="0" indent="0">
              <a:lnSpc>
                <a:spcPct val="105000"/>
              </a:lnSpc>
              <a:spcBef>
                <a:spcPts val="0"/>
              </a:spcBef>
              <a:spcAft>
                <a:spcPts val="600"/>
              </a:spcAft>
              <a:buNone/>
              <a:defRPr sz="1100" kern="1200" spc="20" baseline="0">
                <a:solidFill>
                  <a:schemeClr val="accent3"/>
                </a:solidFill>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key quote or takeaway here...”</a:t>
            </a:r>
          </a:p>
        </p:txBody>
      </p:sp>
      <p:sp>
        <p:nvSpPr>
          <p:cNvPr id="66" name="Text Placeholder 30"/>
          <p:cNvSpPr>
            <a:spLocks noGrp="1"/>
          </p:cNvSpPr>
          <p:nvPr>
            <p:ph type="body" sz="quarter" idx="17" hasCustomPrompt="1"/>
          </p:nvPr>
        </p:nvSpPr>
        <p:spPr>
          <a:xfrm>
            <a:off x="769444" y="5302950"/>
            <a:ext cx="5602785" cy="553464"/>
          </a:xfrm>
        </p:spPr>
        <p:txBody>
          <a:bodyPr tIns="45720" anchor="b" anchorCtr="0">
            <a:normAutofit/>
          </a:bodyPr>
          <a:lstStyle>
            <a:lvl1pPr marL="0" indent="0" algn="r">
              <a:lnSpc>
                <a:spcPct val="100000"/>
              </a:lnSpc>
              <a:spcBef>
                <a:spcPts val="0"/>
              </a:spcBef>
              <a:spcAft>
                <a:spcPts val="0"/>
              </a:spcAft>
              <a:buNone/>
              <a:defRPr sz="900" kern="0" cap="all" spc="0" baseline="0">
                <a:solidFill>
                  <a:schemeClr val="accent3">
                    <a:lumMod val="75000"/>
                  </a:schemeClr>
                </a:solidFill>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the name And</a:t>
            </a:r>
            <a:br>
              <a:rPr lang="en-US" dirty="0" smtClean="0"/>
            </a:br>
            <a:r>
              <a:rPr lang="en-US" dirty="0" smtClean="0"/>
              <a:t>title of the </a:t>
            </a:r>
            <a:r>
              <a:rPr lang="en-US" dirty="0" err="1" smtClean="0"/>
              <a:t>quoteE</a:t>
            </a:r>
            <a:r>
              <a:rPr lang="en-US" dirty="0" smtClean="0"/>
              <a:t> here…</a:t>
            </a:r>
          </a:p>
        </p:txBody>
      </p:sp>
      <p:sp>
        <p:nvSpPr>
          <p:cNvPr id="32" name="Text Placeholder 62"/>
          <p:cNvSpPr>
            <a:spLocks noGrp="1"/>
          </p:cNvSpPr>
          <p:nvPr>
            <p:ph type="body" sz="quarter" idx="15" hasCustomPrompt="1"/>
          </p:nvPr>
        </p:nvSpPr>
        <p:spPr>
          <a:xfrm>
            <a:off x="8168217" y="5540619"/>
            <a:ext cx="3291416" cy="268045"/>
          </a:xfrm>
        </p:spPr>
        <p:txBody>
          <a:bodyPr lIns="0" tIns="0" rIns="0" bIns="0" anchor="b"/>
          <a:lstStyle>
            <a:lvl1pPr marL="0" indent="0">
              <a:spcBef>
                <a:spcPts val="0"/>
              </a:spcBef>
              <a:buNone/>
              <a:defRPr sz="1200" baseline="0"/>
            </a:lvl1pPr>
          </a:lstStyle>
          <a:p>
            <a:pPr lvl="0"/>
            <a:r>
              <a:rPr lang="en-US" dirty="0" smtClean="0"/>
              <a:t>Add City, State, Country here…</a:t>
            </a:r>
            <a:endParaRPr lang="en-US" dirty="0"/>
          </a:p>
        </p:txBody>
      </p:sp>
      <p:sp>
        <p:nvSpPr>
          <p:cNvPr id="33" name="Text Placeholder 8"/>
          <p:cNvSpPr txBox="1">
            <a:spLocks noGrp="1"/>
          </p:cNvSpPr>
          <p:nvPr userDrawn="1"/>
        </p:nvSpPr>
        <p:spPr>
          <a:xfrm>
            <a:off x="6934023" y="5528752"/>
            <a:ext cx="1146116" cy="276999"/>
          </a:xfrm>
          <a:prstGeom prst="rect">
            <a:avLst/>
          </a:prstGeom>
          <a:noFill/>
          <a:ln>
            <a:noFill/>
          </a:ln>
        </p:spPr>
        <p:txBody>
          <a:bodyPr wrap="square" lIns="0" tIns="0" rIns="0" bIns="0" anchor="b">
            <a:spAutoFit/>
          </a:bodyPr>
          <a:lstStyle>
            <a:defPPr marL="365760" marR="0" lvl="0" indent="-274320">
              <a:spcBef>
                <a:spcPts val="0"/>
              </a:spcBef>
              <a:spcAft>
                <a:spcPts val="1414"/>
              </a:spcAft>
              <a:buClr>
                <a:srgbClr val="999999"/>
              </a:buClr>
              <a:buSzPct val="45000"/>
              <a:buFont typeface="StarSymbol"/>
              <a:buNone/>
              <a:defRPr lang="en-US" sz="2800" b="0" i="0" u="none" strike="noStrike" kern="1200">
                <a:ln>
                  <a:noFill/>
                </a:ln>
                <a:latin typeface="Liberation Sans" pitchFamily="34"/>
                <a:ea typeface="MS Gothic" pitchFamily="2"/>
                <a:cs typeface="Tahoma" pitchFamily="2"/>
              </a:defRPr>
            </a:defPPr>
            <a:lvl1pPr marL="365760" marR="0" lvl="0" indent="-274320" rtl="0" hangingPunct="0">
              <a:spcBef>
                <a:spcPts val="0"/>
              </a:spcBef>
              <a:spcAft>
                <a:spcPts val="1414"/>
              </a:spcAft>
              <a:buClr>
                <a:srgbClr val="999999"/>
              </a:buClr>
              <a:buSzPct val="45000"/>
              <a:buFont typeface="StarSymbol"/>
              <a:buChar char="●"/>
              <a:tabLst/>
              <a:defRPr lang="en-US" sz="2800" b="0" i="0" u="none" strike="noStrike" kern="1200">
                <a:ln>
                  <a:noFill/>
                </a:ln>
                <a:latin typeface="Liberation Sans" pitchFamily="34"/>
                <a:ea typeface="MS Gothic" pitchFamily="2"/>
                <a:cs typeface="Tahoma" pitchFamily="2"/>
              </a:defRPr>
            </a:lvl1pPr>
            <a:lvl2pPr marL="814320" marR="0" lvl="1" indent="-274320">
              <a:spcBef>
                <a:spcPts val="0"/>
              </a:spcBef>
              <a:spcAft>
                <a:spcPts val="1134"/>
              </a:spcAft>
              <a:buClr>
                <a:srgbClr val="999999"/>
              </a:buClr>
              <a:buSzPct val="45000"/>
              <a:buFont typeface="StarSymbol"/>
              <a:buChar char="●"/>
              <a:defRPr lang="en-US" sz="2600" b="0" i="0" u="none" strike="noStrike" kern="1200">
                <a:ln>
                  <a:noFill/>
                </a:ln>
                <a:latin typeface="Liberation Sans" pitchFamily="34"/>
                <a:ea typeface="MS Gothic" pitchFamily="2"/>
                <a:cs typeface="Tahoma" pitchFamily="2"/>
              </a:defRPr>
            </a:lvl2pPr>
            <a:lvl3pPr marL="1295999" marR="0" lvl="2" indent="-288000">
              <a:spcBef>
                <a:spcPts val="0"/>
              </a:spcBef>
              <a:spcAft>
                <a:spcPts val="850"/>
              </a:spcAft>
              <a:buClr>
                <a:srgbClr val="999999"/>
              </a:buClr>
              <a:buSzPct val="45000"/>
              <a:buFont typeface="StarSymbol"/>
              <a:buChar char="●"/>
              <a:defRPr lang="en-US" sz="2200" b="0" i="0" u="none" strike="noStrike" kern="1200">
                <a:ln>
                  <a:noFill/>
                </a:ln>
                <a:latin typeface="Liberation Sans" pitchFamily="34"/>
                <a:ea typeface="MS Gothic" pitchFamily="2"/>
                <a:cs typeface="Tahoma" pitchFamily="2"/>
              </a:defRPr>
            </a:lvl3pPr>
            <a:lvl4pPr marL="1728000" marR="0" lvl="3" indent="-216000">
              <a:spcBef>
                <a:spcPts val="0"/>
              </a:spcBef>
              <a:spcAft>
                <a:spcPts val="567"/>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4pPr>
            <a:lvl5pPr marL="2160000" marR="0" lvl="4"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5pPr>
            <a:lvl6pPr marL="2592000" marR="0" lvl="5"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6pPr>
            <a:lvl7pPr marL="3024000" marR="0" lvl="6"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7pPr>
            <a:lvl8pPr marL="3456000" marR="0" lvl="7"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8pPr>
            <a:lvl9pPr marL="3887999" marR="0" lvl="8"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9pPr>
          </a:lstStyle>
          <a:p>
            <a:pPr marL="0" lvl="0" indent="0" algn="l">
              <a:lnSpc>
                <a:spcPct val="150000"/>
              </a:lnSpc>
              <a:spcAft>
                <a:spcPts val="0"/>
              </a:spcAft>
              <a:buNone/>
            </a:pPr>
            <a:r>
              <a:rPr lang="en-US" sz="1200" b="1" dirty="0" smtClean="0">
                <a:latin typeface="+mj-lt"/>
              </a:rPr>
              <a:t>LOCATION:</a:t>
            </a:r>
            <a:endParaRPr lang="en-US" sz="1200" dirty="0">
              <a:latin typeface="+mj-lt"/>
            </a:endParaRPr>
          </a:p>
        </p:txBody>
      </p:sp>
      <p:sp>
        <p:nvSpPr>
          <p:cNvPr id="2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AEEBDAE5-87B6-4F10-9BD9-F4CE641339D6}" type="datetime1">
              <a:rPr lang="en-US" smtClean="0"/>
              <a:t>7/20/2015</a:t>
            </a:fld>
            <a:endParaRPr lang="en-US" dirty="0"/>
          </a:p>
        </p:txBody>
      </p:sp>
      <p:sp>
        <p:nvSpPr>
          <p:cNvPr id="2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3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960821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p:cNvSpPr/>
          <p:nvPr userDrawn="1"/>
        </p:nvSpPr>
        <p:spPr bwMode="auto">
          <a:xfrm>
            <a:off x="0" y="0"/>
            <a:ext cx="12192000" cy="6299200"/>
          </a:xfrm>
          <a:prstGeom prst="rect">
            <a:avLst/>
          </a:prstGeom>
          <a:solidFill>
            <a:schemeClr val="bg1"/>
          </a:solidFill>
          <a:ln w="12700" cap="sq" algn="ctr">
            <a:noFill/>
            <a:miter lim="800000"/>
            <a:headEnd/>
            <a:tailEnd/>
          </a:ln>
          <a:effectLst/>
        </p:spPr>
        <p:txBody>
          <a:bodyPr wrap="none" rtlCol="0" anchor="ctr"/>
          <a:lstStyle/>
          <a:p>
            <a:pPr algn="ctr"/>
            <a:endParaRPr lang="en-US" sz="1800" b="1" dirty="0" smtClean="0">
              <a:solidFill>
                <a:schemeClr val="bg1"/>
              </a:solidFill>
              <a:latin typeface="+mn-lt"/>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2406087-446A-4C35-A7CF-029D95784B00}" type="datetime1">
              <a:rPr lang="en-US" smtClean="0"/>
              <a:t>7/20/2015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3209750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BC3E83EB-9F15-40C1-923F-F2F2081B72E9}" type="datetime1">
              <a:rPr lang="en-US" smtClean="0"/>
              <a:t>7/20/2015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45034360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40093742-03A9-4078-B9C1-4337FE65FD46}" type="datetime1">
              <a:rPr lang="en-US" smtClean="0"/>
              <a:t>7/20/2015</a:t>
            </a:fld>
            <a:endParaRPr lang="en-US" dirty="0"/>
          </a:p>
        </p:txBody>
      </p:sp>
      <p:sp>
        <p:nvSpPr>
          <p:cNvPr id="6"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7"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082280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 White">
    <p:spTree>
      <p:nvGrpSpPr>
        <p:cNvPr id="1" name=""/>
        <p:cNvGrpSpPr/>
        <p:nvPr/>
      </p:nvGrpSpPr>
      <p:grpSpPr>
        <a:xfrm>
          <a:off x="0" y="0"/>
          <a:ext cx="0" cy="0"/>
          <a:chOff x="0" y="0"/>
          <a:chExt cx="0" cy="0"/>
        </a:xfrm>
      </p:grpSpPr>
      <p:sp>
        <p:nvSpPr>
          <p:cNvPr id="9" name="Date Placeholder 3"/>
          <p:cNvSpPr>
            <a:spLocks noGrp="1"/>
          </p:cNvSpPr>
          <p:nvPr userDrawn="1">
            <p:ph type="dt" sz="half" idx="10"/>
          </p:nvPr>
        </p:nvSpPr>
        <p:spPr/>
        <p:txBody>
          <a:bodyPr/>
          <a:lstStyle>
            <a:lvl1pPr eaLnBrk="0" hangingPunct="0">
              <a:buClr>
                <a:srgbClr val="000000"/>
              </a:buClr>
              <a:buSzPct val="100000"/>
              <a:buFont typeface="Times New Roman" charset="0"/>
              <a:buNone/>
              <a:defRPr/>
            </a:lvl1pPr>
          </a:lstStyle>
          <a:p>
            <a:pPr>
              <a:defRPr/>
            </a:pPr>
            <a:fld id="{328AA94F-25E2-4B19-AE39-82D5FDC39A90}" type="datetime1">
              <a:rPr lang="en-US" smtClean="0"/>
              <a:t>7/20/2015</a:t>
            </a:fld>
            <a:endParaRPr lang="en-US"/>
          </a:p>
        </p:txBody>
      </p:sp>
      <p:sp>
        <p:nvSpPr>
          <p:cNvPr id="11" name="Slide Number Placeholder 5"/>
          <p:cNvSpPr>
            <a:spLocks noGrp="1"/>
          </p:cNvSpPr>
          <p:nvPr userDrawn="1">
            <p:ph type="sldNum" sz="quarter" idx="12"/>
          </p:nvPr>
        </p:nvSpPr>
        <p:spPr/>
        <p:txBody>
          <a:bodyPr/>
          <a:lstStyle>
            <a:lvl1pPr>
              <a:defRPr/>
            </a:lvl1pPr>
          </a:lstStyle>
          <a:p>
            <a:pPr>
              <a:defRPr/>
            </a:pPr>
            <a:fld id="{00224C77-230C-C54D-A837-FBC84D13D111}" type="slidenum">
              <a:rPr lang="en-US"/>
              <a:pPr>
                <a:defRPr/>
              </a:pPr>
              <a:t>‹#›</a:t>
            </a:fld>
            <a:endParaRPr lang="en-US"/>
          </a:p>
        </p:txBody>
      </p:sp>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17" name="Footer Placeholder 1"/>
          <p:cNvSpPr>
            <a:spLocks noGrp="1"/>
          </p:cNvSpPr>
          <p:nvPr>
            <p:ph type="ftr" sz="quarter" idx="3"/>
          </p:nvPr>
        </p:nvSpPr>
        <p:spPr>
          <a:xfrm>
            <a:off x="2438400" y="6495829"/>
            <a:ext cx="7315200" cy="27009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Red Hat Confidential</a:t>
            </a:r>
            <a:endParaRPr lang="en-US" dirty="0"/>
          </a:p>
        </p:txBody>
      </p:sp>
    </p:spTree>
    <p:extLst>
      <p:ext uri="{BB962C8B-B14F-4D97-AF65-F5344CB8AC3E}">
        <p14:creationId xmlns:p14="http://schemas.microsoft.com/office/powerpoint/2010/main" val="19138971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White">
    <p:spTree>
      <p:nvGrpSpPr>
        <p:cNvPr id="1" name=""/>
        <p:cNvGrpSpPr/>
        <p:nvPr/>
      </p:nvGrpSpPr>
      <p:grpSpPr>
        <a:xfrm>
          <a:off x="0" y="0"/>
          <a:ext cx="0" cy="0"/>
          <a:chOff x="0" y="0"/>
          <a:chExt cx="0" cy="0"/>
        </a:xfrm>
      </p:grpSpPr>
      <p:sp>
        <p:nvSpPr>
          <p:cNvPr id="5" name="Rectangle 4"/>
          <p:cNvSpPr/>
          <p:nvPr userDrawn="1"/>
        </p:nvSpPr>
        <p:spPr bwMode="auto">
          <a:xfrm>
            <a:off x="0" y="0"/>
            <a:ext cx="12192000" cy="6299200"/>
          </a:xfrm>
          <a:prstGeom prst="rect">
            <a:avLst/>
          </a:prstGeom>
          <a:solidFill>
            <a:schemeClr val="bg1"/>
          </a:solidFill>
          <a:ln w="12700" cap="sq" algn="ctr">
            <a:noFill/>
            <a:miter lim="800000"/>
            <a:headEnd/>
            <a:tailEnd/>
          </a:ln>
          <a:effectLst/>
        </p:spPr>
        <p:txBody>
          <a:bodyPr wrap="none" rtlCol="0" anchor="ctr"/>
          <a:lstStyle/>
          <a:p>
            <a:pPr algn="ctr"/>
            <a:endParaRPr lang="en-US" sz="1800" b="1" dirty="0" smtClean="0">
              <a:solidFill>
                <a:schemeClr val="bg1"/>
              </a:solidFill>
              <a:latin typeface="+mn-lt"/>
            </a:endParaRPr>
          </a:p>
        </p:txBody>
      </p:sp>
      <p:sp>
        <p:nvSpPr>
          <p:cNvPr id="2" name="Date Placeholder 1"/>
          <p:cNvSpPr>
            <a:spLocks noGrp="1"/>
          </p:cNvSpPr>
          <p:nvPr>
            <p:ph type="dt" sz="half" idx="10"/>
          </p:nvPr>
        </p:nvSpPr>
        <p:spPr/>
        <p:txBody>
          <a:bodyPr/>
          <a:lstStyle/>
          <a:p>
            <a:fld id="{1155D574-1D2C-4B85-95CC-37C0CA8B100C}" type="datetime1">
              <a:rPr lang="en-US" smtClean="0"/>
              <a:t>7/20/2015</a:t>
            </a:fld>
            <a:endParaRPr lang="en-US" dirty="0"/>
          </a:p>
        </p:txBody>
      </p:sp>
      <p:sp>
        <p:nvSpPr>
          <p:cNvPr id="3" name="Footer Placeholder 2"/>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6E7E0360-FE43-4DB8-BD99-1AFE7C817886}"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883613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9317255D-0BF4-4AE7-A67B-77918161E7E7}" type="datetime1">
              <a:rPr lang="en-US" smtClean="0"/>
              <a:t>7/20/2015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462886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55C82FDA-4DAB-4E03-968A-DBA724471798}" type="datetime1">
              <a:rPr lang="en-US" smtClean="0"/>
              <a:t>7/20/2015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74050704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04166C5F-6C73-4B5A-A8F6-4C1BD7743F48}" type="datetime1">
              <a:rPr lang="en-US" smtClean="0"/>
              <a:t>7/20/2015</a:t>
            </a:fld>
            <a:endParaRPr lang="en-US" dirty="0"/>
          </a:p>
        </p:txBody>
      </p:sp>
      <p:sp>
        <p:nvSpPr>
          <p:cNvPr id="6"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7"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42700939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act 2">
    <p:bg>
      <p:bgRef idx="1001">
        <a:schemeClr val="bg1"/>
      </p:bgRef>
    </p:bg>
    <p:spTree>
      <p:nvGrpSpPr>
        <p:cNvPr id="1" name=""/>
        <p:cNvGrpSpPr/>
        <p:nvPr/>
      </p:nvGrpSpPr>
      <p:grpSpPr>
        <a:xfrm>
          <a:off x="0" y="0"/>
          <a:ext cx="0" cy="0"/>
          <a:chOff x="0" y="0"/>
          <a:chExt cx="0" cy="0"/>
        </a:xfrm>
      </p:grpSpPr>
      <p:pic>
        <p:nvPicPr>
          <p:cNvPr id="9" name="Picture 8" descr="redbackground1.png"/>
          <p:cNvPicPr>
            <a:picLocks noChangeAspect="1"/>
          </p:cNvPicPr>
          <p:nvPr/>
        </p:nvPicPr>
        <p:blipFill>
          <a:blip r:embed="rId2" cstate="print"/>
          <a:stretch>
            <a:fillRect/>
          </a:stretch>
        </p:blipFill>
        <p:spPr>
          <a:xfrm>
            <a:off x="0" y="1"/>
            <a:ext cx="12192000" cy="6857999"/>
          </a:xfrm>
          <a:prstGeom prst="rect">
            <a:avLst/>
          </a:prstGeom>
        </p:spPr>
      </p:pic>
      <p:pic>
        <p:nvPicPr>
          <p:cNvPr id="10" name="Picture 9" descr="whitelines_redbckgrnd1.png"/>
          <p:cNvPicPr>
            <a:picLocks noChangeAspect="1"/>
          </p:cNvPicPr>
          <p:nvPr/>
        </p:nvPicPr>
        <p:blipFill>
          <a:blip r:embed="rId3" cstate="print">
            <a:alphaModFix amt="71000"/>
          </a:blip>
          <a:stretch>
            <a:fillRect/>
          </a:stretch>
        </p:blipFill>
        <p:spPr>
          <a:xfrm>
            <a:off x="0" y="1"/>
            <a:ext cx="12192000" cy="6857999"/>
          </a:xfrm>
          <a:prstGeom prst="rect">
            <a:avLst/>
          </a:prstGeom>
        </p:spPr>
      </p:pic>
      <p:grpSp>
        <p:nvGrpSpPr>
          <p:cNvPr id="11" name="Group 10"/>
          <p:cNvGrpSpPr/>
          <p:nvPr/>
        </p:nvGrpSpPr>
        <p:grpSpPr>
          <a:xfrm>
            <a:off x="-1" y="6305266"/>
            <a:ext cx="12192001" cy="552734"/>
            <a:chOff x="-1" y="6305266"/>
            <a:chExt cx="9144001" cy="552734"/>
          </a:xfrm>
        </p:grpSpPr>
        <p:sp>
          <p:nvSpPr>
            <p:cNvPr id="7" name="Rectangle 6"/>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12" name="Picture 11" descr="cover-logoandcompanyname.png"/>
            <p:cNvPicPr>
              <a:picLocks noChangeAspect="1"/>
            </p:cNvPicPr>
            <p:nvPr userDrawn="1"/>
          </p:nvPicPr>
          <p:blipFill>
            <a:blip r:embed="rId4" cstate="print"/>
            <a:srcRect t="21862" r="76160" b="43591"/>
            <a:stretch>
              <a:fillRect/>
            </a:stretch>
          </p:blipFill>
          <p:spPr>
            <a:xfrm>
              <a:off x="8315183" y="6456545"/>
              <a:ext cx="815169" cy="314622"/>
            </a:xfrm>
            <a:prstGeom prst="rect">
              <a:avLst/>
            </a:prstGeom>
          </p:spPr>
        </p:pic>
      </p:grpSp>
      <p:sp>
        <p:nvSpPr>
          <p:cNvPr id="8" name="Text Placeholder 2"/>
          <p:cNvSpPr>
            <a:spLocks noGrp="1"/>
          </p:cNvSpPr>
          <p:nvPr>
            <p:ph type="body" idx="1"/>
          </p:nvPr>
        </p:nvSpPr>
        <p:spPr bwMode="gray">
          <a:xfrm>
            <a:off x="736600" y="317501"/>
            <a:ext cx="10720917" cy="5848350"/>
          </a:xfrm>
        </p:spPr>
        <p:txBody>
          <a:bodyPr anchor="ctr" anchorCtr="0"/>
          <a:lstStyle>
            <a:lvl1pPr marL="0" indent="0" algn="ctr">
              <a:lnSpc>
                <a:spcPct val="130000"/>
              </a:lnSpc>
              <a:buNone/>
              <a:defRPr sz="2200" b="1" i="0" kern="1200" spc="13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071362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CCB297-CB15-4D84-81EC-BA0A5A4B2647}" type="datetime1">
              <a:rPr lang="en-US" smtClean="0"/>
              <a:t>7/20/2015</a:t>
            </a:fld>
            <a:endParaRPr lang="en-US" dirty="0"/>
          </a:p>
        </p:txBody>
      </p:sp>
      <p:sp>
        <p:nvSpPr>
          <p:cNvPr id="5" name="Footer Placeholder 4"/>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93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rgbClr val="3C3C3C"/>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Tree>
    <p:extLst>
      <p:ext uri="{BB962C8B-B14F-4D97-AF65-F5344CB8AC3E}">
        <p14:creationId xmlns:p14="http://schemas.microsoft.com/office/powerpoint/2010/main" val="203853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bwMode="gray">
          <a:xfrm>
            <a:off x="734485" y="3543300"/>
            <a:ext cx="10723032" cy="1371601"/>
          </a:xfrm>
        </p:spPr>
        <p:txBody>
          <a:bodyPr anchor="t" anchorCtr="0"/>
          <a:lstStyle>
            <a:lvl1pPr marL="0" indent="0" algn="ctr">
              <a:buNone/>
              <a:defRPr sz="2000" b="0" i="0" kern="1200" spc="130">
                <a:solidFill>
                  <a:schemeClr val="tx1"/>
                </a:solidFill>
                <a:latin typeface="+mn-lt"/>
                <a:cs typeface="Interstate-Regular"/>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add subtitle</a:t>
            </a:r>
          </a:p>
        </p:txBody>
      </p:sp>
      <p:sp>
        <p:nvSpPr>
          <p:cNvPr id="7" name="Title 1"/>
          <p:cNvSpPr>
            <a:spLocks noGrp="1"/>
          </p:cNvSpPr>
          <p:nvPr>
            <p:ph type="title" hasCustomPrompt="1"/>
          </p:nvPr>
        </p:nvSpPr>
        <p:spPr>
          <a:xfrm>
            <a:off x="736600" y="1576388"/>
            <a:ext cx="10720917" cy="1957525"/>
          </a:xfrm>
        </p:spPr>
        <p:txBody>
          <a:bodyPr/>
          <a:lstStyle>
            <a:lvl1pPr algn="ctr">
              <a:lnSpc>
                <a:spcPct val="130000"/>
              </a:lnSpc>
              <a:defRPr sz="2200" kern="1200" cap="none" spc="130">
                <a:solidFill>
                  <a:schemeClr val="tx1"/>
                </a:solidFill>
                <a:latin typeface="+mj-lt"/>
              </a:defRPr>
            </a:lvl1pPr>
          </a:lstStyle>
          <a:p>
            <a:r>
              <a:rPr lang="en-US" dirty="0" smtClean="0"/>
              <a:t>Click to edit section title</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1E5D0230-AB58-475C-AD21-39BC858409C9}" type="datetime1">
              <a:rPr lang="en-US" smtClean="0"/>
              <a:t>7/20/2015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3984244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3"/>
          </p:nvPr>
        </p:nvSpPr>
        <p:spPr>
          <a:xfrm>
            <a:off x="605367" y="1279525"/>
            <a:ext cx="10972800" cy="48895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7608E3BB-381A-4FAF-83AE-D3AB795A5691}" type="datetime1">
              <a:rPr lang="en-US" smtClean="0"/>
              <a:t>7/20/2015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41091951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8FE0B8-D420-4730-A47A-F7D02F982144}" type="datetime1">
              <a:rPr lang="en-US" smtClean="0"/>
              <a:t>7/20/2015</a:t>
            </a:fld>
            <a:endParaRPr lang="en-US" dirty="0"/>
          </a:p>
        </p:txBody>
      </p:sp>
      <p:sp>
        <p:nvSpPr>
          <p:cNvPr id="4" name="Footer Placeholder 3"/>
          <p:cNvSpPr>
            <a:spLocks noGrp="1"/>
          </p:cNvSpPr>
          <p:nvPr>
            <p:ph type="ftr" sz="quarter" idx="11"/>
          </p:nvPr>
        </p:nvSpPr>
        <p:spPr/>
        <p:txBody>
          <a:bodyPr/>
          <a:lstStyle/>
          <a:p>
            <a:r>
              <a:rPr lang="en-US" smtClean="0"/>
              <a:t>Red Hat Confidential</a:t>
            </a:r>
            <a:endParaRPr lang="en-US" dirty="0"/>
          </a:p>
        </p:txBody>
      </p:sp>
      <p:sp>
        <p:nvSpPr>
          <p:cNvPr id="5" name="Slide Number Placeholder 4"/>
          <p:cNvSpPr>
            <a:spLocks noGrp="1"/>
          </p:cNvSpPr>
          <p:nvPr>
            <p:ph type="sldNum" sz="quarter" idx="12"/>
          </p:nvPr>
        </p:nvSpPr>
        <p:spPr/>
        <p:txBody>
          <a:bodyPr/>
          <a:lstStyle/>
          <a:p>
            <a:fld id="{6E7E0360-FE43-4DB8-BD99-1AFE7C817886}" type="slidenum">
              <a:rPr lang="en-US" smtClean="0"/>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244689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image" Target="../media/image2.png"/><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ackground_04.jpg"/>
          <p:cNvPicPr>
            <a:picLocks noChangeAspect="1"/>
          </p:cNvPicPr>
          <p:nvPr/>
        </p:nvPicPr>
        <p:blipFill>
          <a:blip r:embed="rId8" cstate="print"/>
          <a:stretch>
            <a:fillRect/>
          </a:stretch>
        </p:blipFill>
        <p:spPr>
          <a:xfrm>
            <a:off x="0" y="1"/>
            <a:ext cx="12192000" cy="6857999"/>
          </a:xfrm>
          <a:prstGeom prst="rect">
            <a:avLst/>
          </a:prstGeom>
        </p:spPr>
      </p:pic>
      <p:sp>
        <p:nvSpPr>
          <p:cNvPr id="553986" name="Rectangle 2"/>
          <p:cNvSpPr>
            <a:spLocks noGrp="1" noChangeArrowheads="1"/>
          </p:cNvSpPr>
          <p:nvPr>
            <p:ph type="title"/>
          </p:nvPr>
        </p:nvSpPr>
        <p:spPr bwMode="gray">
          <a:xfrm>
            <a:off x="787400" y="115888"/>
            <a:ext cx="10670117" cy="10271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smtClean="0"/>
              <a:t>Click to edit Master title style</a:t>
            </a:r>
            <a:endParaRPr lang="en-US" dirty="0" smtClean="0"/>
          </a:p>
        </p:txBody>
      </p:sp>
      <p:sp>
        <p:nvSpPr>
          <p:cNvPr id="553987" name="Rectangle 3"/>
          <p:cNvSpPr>
            <a:spLocks noGrp="1" noChangeArrowheads="1"/>
          </p:cNvSpPr>
          <p:nvPr>
            <p:ph type="body" idx="1"/>
          </p:nvPr>
        </p:nvSpPr>
        <p:spPr bwMode="gray">
          <a:xfrm>
            <a:off x="787400" y="1603375"/>
            <a:ext cx="10670117" cy="4573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defRPr>
            </a:lvl1pPr>
          </a:lstStyle>
          <a:p>
            <a:fld id="{55EDF04A-48B1-47A8-B278-E03F1CB27B0E}"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defRPr>
            </a:lvl1pPr>
          </a:lstStyle>
          <a:p>
            <a:fld id="{D57F1E4F-1CFF-5643-939E-217C01CDF565}" type="slidenum">
              <a:rPr lang="en-US" smtClean="0"/>
              <a:pPr/>
              <a:t>‹#›</a:t>
            </a:fld>
            <a:endParaRPr lang="en-US" dirty="0"/>
          </a:p>
        </p:txBody>
      </p:sp>
      <p:pic>
        <p:nvPicPr>
          <p:cNvPr id="12" name="Picture 11" descr="logo-blacktext.png"/>
          <p:cNvPicPr>
            <a:picLocks noChangeAspect="1"/>
          </p:cNvPicPr>
          <p:nvPr/>
        </p:nvPicPr>
        <p:blipFill>
          <a:blip r:embed="rId9" cstate="print"/>
          <a:stretch>
            <a:fillRect/>
          </a:stretch>
        </p:blipFill>
        <p:spPr>
          <a:xfrm>
            <a:off x="11086824" y="6448178"/>
            <a:ext cx="1105177" cy="317090"/>
          </a:xfrm>
          <a:prstGeom prst="rect">
            <a:avLst/>
          </a:prstGeom>
        </p:spPr>
      </p:pic>
    </p:spTree>
    <p:extLst>
      <p:ext uri="{BB962C8B-B14F-4D97-AF65-F5344CB8AC3E}">
        <p14:creationId xmlns:p14="http://schemas.microsoft.com/office/powerpoint/2010/main" val="251718622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713" r:id="rId6"/>
  </p:sldLayoutIdLst>
  <p:transition>
    <p:fade/>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kumimoji="0" lang="en-US" sz="2400" b="1" i="0" u="none" strike="noStrike" kern="0" cap="none" spc="0" normalizeH="0" baseline="0" noProof="0" dirty="0" smtClean="0">
          <a:ln>
            <a:noFill/>
          </a:ln>
          <a:solidFill>
            <a:schemeClr val="bg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85750" indent="-285750" algn="l" rtl="0" eaLnBrk="1" fontAlgn="base" hangingPunct="1">
        <a:lnSpc>
          <a:spcPct val="95000"/>
        </a:lnSpc>
        <a:spcBef>
          <a:spcPts val="1200"/>
        </a:spcBef>
        <a:spcAft>
          <a:spcPct val="0"/>
        </a:spcAft>
        <a:buClr>
          <a:srgbClr val="000000"/>
        </a:buClr>
        <a:buFont typeface="Arial" pitchFamily="34" charset="0"/>
        <a:buChar char="•"/>
        <a:defRPr sz="2400">
          <a:solidFill>
            <a:schemeClr val="bg1"/>
          </a:solidFill>
          <a:latin typeface="+mn-lt"/>
          <a:ea typeface="+mn-ea"/>
          <a:cs typeface="+mn-cs"/>
        </a:defRPr>
      </a:lvl1pPr>
      <a:lvl2pPr marL="685800" indent="-285750" algn="l" rtl="0" eaLnBrk="1" fontAlgn="base" hangingPunct="1">
        <a:lnSpc>
          <a:spcPct val="95000"/>
        </a:lnSpc>
        <a:spcBef>
          <a:spcPct val="25000"/>
        </a:spcBef>
        <a:spcAft>
          <a:spcPct val="0"/>
        </a:spcAft>
        <a:buClr>
          <a:srgbClr val="000000"/>
        </a:buClr>
        <a:buFont typeface="Arial" pitchFamily="34" charset="0"/>
        <a:buChar char="•"/>
        <a:defRPr sz="2000">
          <a:solidFill>
            <a:schemeClr val="bg1"/>
          </a:solidFill>
          <a:latin typeface="+mn-lt"/>
        </a:defRPr>
      </a:lvl2pPr>
      <a:lvl3pPr marL="1028700" indent="-228600" algn="l" rtl="0" eaLnBrk="1" fontAlgn="base" hangingPunct="1">
        <a:lnSpc>
          <a:spcPct val="95000"/>
        </a:lnSpc>
        <a:spcBef>
          <a:spcPct val="25000"/>
        </a:spcBef>
        <a:spcAft>
          <a:spcPct val="0"/>
        </a:spcAft>
        <a:buClr>
          <a:srgbClr val="000000"/>
        </a:buClr>
        <a:buFont typeface="Arial" pitchFamily="34" charset="0"/>
        <a:buChar char="•"/>
        <a:defRPr>
          <a:solidFill>
            <a:schemeClr val="bg1"/>
          </a:solidFill>
          <a:latin typeface="+mn-lt"/>
        </a:defRPr>
      </a:lvl3pPr>
      <a:lvl4pPr marL="1428750" indent="-285750" algn="l" rtl="0" eaLnBrk="1" fontAlgn="base" hangingPunct="1">
        <a:lnSpc>
          <a:spcPct val="95000"/>
        </a:lnSpc>
        <a:spcBef>
          <a:spcPct val="25000"/>
        </a:spcBef>
        <a:spcAft>
          <a:spcPct val="0"/>
        </a:spcAft>
        <a:buClr>
          <a:srgbClr val="000000"/>
        </a:buClr>
        <a:buFont typeface="Arial" pitchFamily="34" charset="0"/>
        <a:buChar char="•"/>
        <a:defRPr>
          <a:solidFill>
            <a:schemeClr val="bg1"/>
          </a:solidFill>
          <a:latin typeface="+mn-lt"/>
        </a:defRPr>
      </a:lvl4pPr>
      <a:lvl5pPr marL="1771650" indent="-228600" algn="l" rtl="0" eaLnBrk="1" fontAlgn="base" hangingPunct="1">
        <a:lnSpc>
          <a:spcPct val="95000"/>
        </a:lnSpc>
        <a:spcBef>
          <a:spcPct val="25000"/>
        </a:spcBef>
        <a:spcAft>
          <a:spcPct val="0"/>
        </a:spcAft>
        <a:buClr>
          <a:srgbClr val="000000"/>
        </a:buClr>
        <a:buFont typeface="Arial" pitchFamily="34" charset="0"/>
        <a:buChar char="•"/>
        <a:defRPr sz="1600">
          <a:solidFill>
            <a:schemeClr val="bg1"/>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p:nvSpPr>
        <p:spPr bwMode="auto">
          <a:xfrm>
            <a:off x="2" y="6305266"/>
            <a:ext cx="12210197" cy="552734"/>
          </a:xfrm>
          <a:prstGeom prst="rect">
            <a:avLst/>
          </a:prstGeom>
          <a:gradFill>
            <a:gsLst>
              <a:gs pos="0">
                <a:schemeClr val="tx1">
                  <a:lumMod val="50000"/>
                  <a:lumOff val="50000"/>
                </a:schemeClr>
              </a:gs>
              <a:gs pos="32000">
                <a:schemeClr val="tx2">
                  <a:lumMod val="60000"/>
                  <a:lumOff val="40000"/>
                  <a:alpha val="59000"/>
                </a:schemeClr>
              </a:gs>
              <a:gs pos="100000">
                <a:schemeClr val="bg2">
                  <a:lumMod val="20000"/>
                  <a:lumOff val="80000"/>
                  <a:alpha val="49000"/>
                </a:schemeClr>
              </a:gs>
            </a:gsLst>
            <a:lin ang="5400000" scaled="0"/>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C2F452B4-0088-4F2B-90A4-619B9E13B46E}"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pic>
        <p:nvPicPr>
          <p:cNvPr id="12" name="Picture 11" descr="logo-blacktext.png"/>
          <p:cNvPicPr>
            <a:picLocks noChangeAspect="1"/>
          </p:cNvPicPr>
          <p:nvPr/>
        </p:nvPicPr>
        <p:blipFill>
          <a:blip r:embed="rId26" cstate="print"/>
          <a:stretch>
            <a:fillRect/>
          </a:stretch>
        </p:blipFill>
        <p:spPr>
          <a:xfrm>
            <a:off x="11086824" y="6448178"/>
            <a:ext cx="1105177" cy="317090"/>
          </a:xfrm>
          <a:prstGeom prst="rect">
            <a:avLst/>
          </a:prstGeom>
        </p:spPr>
      </p:pic>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15227384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707" r:id="rId19"/>
    <p:sldLayoutId id="2147483708" r:id="rId20"/>
    <p:sldLayoutId id="2147483709" r:id="rId21"/>
    <p:sldLayoutId id="2147483710" r:id="rId22"/>
    <p:sldLayoutId id="2147483711" r:id="rId23"/>
    <p:sldLayoutId id="2147483712" r:id="rId24"/>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bwMode="auto">
          <a:xfrm>
            <a:off x="2" y="6305266"/>
            <a:ext cx="12210197" cy="552734"/>
          </a:xfrm>
          <a:prstGeom prst="rect">
            <a:avLst/>
          </a:prstGeom>
          <a:gradFill>
            <a:gsLst>
              <a:gs pos="0">
                <a:schemeClr val="tx1">
                  <a:lumMod val="50000"/>
                  <a:lumOff val="50000"/>
                </a:schemeClr>
              </a:gs>
              <a:gs pos="32000">
                <a:schemeClr val="tx2">
                  <a:lumMod val="60000"/>
                  <a:lumOff val="40000"/>
                  <a:alpha val="59000"/>
                </a:schemeClr>
              </a:gs>
              <a:gs pos="100000">
                <a:schemeClr val="bg2">
                  <a:lumMod val="20000"/>
                  <a:lumOff val="80000"/>
                  <a:alpha val="49000"/>
                </a:schemeClr>
              </a:gs>
            </a:gsLst>
            <a:lin ang="5400000" scaled="0"/>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961B70F-FAD8-43CA-997C-505797AD1980}"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pic>
        <p:nvPicPr>
          <p:cNvPr id="12" name="Picture 11" descr="logo-blacktext.png"/>
          <p:cNvPicPr>
            <a:picLocks noChangeAspect="1"/>
          </p:cNvPicPr>
          <p:nvPr/>
        </p:nvPicPr>
        <p:blipFill>
          <a:blip r:embed="rId8" cstate="print"/>
          <a:stretch>
            <a:fillRect/>
          </a:stretch>
        </p:blipFill>
        <p:spPr>
          <a:xfrm>
            <a:off x="11086824" y="6448178"/>
            <a:ext cx="1105177" cy="317090"/>
          </a:xfrm>
          <a:prstGeom prst="rect">
            <a:avLst/>
          </a:prstGeom>
        </p:spPr>
      </p:pic>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39352726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bg1">
                <a:lumMod val="85000"/>
                <a:lumOff val="15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p:nvGrpSpPr>
        <p:grpSpPr>
          <a:xfrm>
            <a:off x="-1" y="6305266"/>
            <a:ext cx="12192001" cy="552734"/>
            <a:chOff x="-1" y="6305266"/>
            <a:chExt cx="9144001" cy="552734"/>
          </a:xfrm>
        </p:grpSpPr>
        <p:sp>
          <p:nvSpPr>
            <p:cNvPr id="18" name="Rectangle 17"/>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20" name="Picture 19" descr="cover-logoandcompanyname.png"/>
            <p:cNvPicPr>
              <a:picLocks noChangeAspect="1"/>
            </p:cNvPicPr>
            <p:nvPr userDrawn="1"/>
          </p:nvPicPr>
          <p:blipFill>
            <a:blip r:embed="rId5" cstate="print"/>
            <a:srcRect t="21862" r="76160" b="43591"/>
            <a:stretch>
              <a:fillRect/>
            </a:stretch>
          </p:blipFill>
          <p:spPr>
            <a:xfrm>
              <a:off x="8315183" y="6456545"/>
              <a:ext cx="815169" cy="314622"/>
            </a:xfrm>
            <a:prstGeom prst="rect">
              <a:avLst/>
            </a:prstGeom>
          </p:spPr>
        </p:pic>
      </p:gr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C6CE3011-6585-4570-8C08-5DDA7ABA7DD5}" type="datetime1">
              <a:rPr lang="en-US" smtClean="0"/>
              <a:t>7/20/2015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2959913429"/>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www.agilemanifesto.org/"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agilemanifesto.org/principles.html"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9.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9.png"/><Relationship Id="rId10" Type="http://schemas.microsoft.com/office/2007/relationships/hdphoto" Target="../media/hdphoto3.wdp"/><Relationship Id="rId4" Type="http://schemas.openxmlformats.org/officeDocument/2006/relationships/notesSlide" Target="../notesSlides/notesSlide7.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29.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r>
              <a:rPr lang="en-US" dirty="0" smtClean="0"/>
              <a:t>Being</a:t>
            </a:r>
            <a:r>
              <a:rPr lang="en-US" dirty="0" smtClean="0"/>
              <a:t> </a:t>
            </a:r>
            <a:r>
              <a:rPr lang="en-US" dirty="0" err="1" smtClean="0"/>
              <a:t>SAFe</a:t>
            </a:r>
            <a:r>
              <a:rPr lang="en-US" dirty="0" smtClean="0"/>
              <a:t> </a:t>
            </a:r>
            <a:r>
              <a:rPr lang="en-US" dirty="0" smtClean="0"/>
              <a:t>Or You Will Fall</a:t>
            </a:r>
            <a:endParaRPr lang="en-US" dirty="0"/>
          </a:p>
        </p:txBody>
      </p:sp>
      <p:sp>
        <p:nvSpPr>
          <p:cNvPr id="3" name="Subtitle 2"/>
          <p:cNvSpPr>
            <a:spLocks noGrp="1"/>
          </p:cNvSpPr>
          <p:nvPr>
            <p:ph type="subTitle" sz="quarter" idx="1"/>
          </p:nvPr>
        </p:nvSpPr>
        <p:spPr/>
        <p:txBody>
          <a:bodyPr/>
          <a:lstStyle/>
          <a:p>
            <a:r>
              <a:rPr lang="en-US" dirty="0" smtClean="0"/>
              <a:t>By: Matt </a:t>
            </a:r>
            <a:r>
              <a:rPr lang="en-US" dirty="0"/>
              <a:t>T</a:t>
            </a:r>
            <a:r>
              <a:rPr lang="en-US" dirty="0" smtClean="0"/>
              <a:t>akane</a:t>
            </a:r>
            <a:endParaRPr lang="en-US" dirty="0"/>
          </a:p>
        </p:txBody>
      </p:sp>
    </p:spTree>
    <p:extLst>
      <p:ext uri="{BB962C8B-B14F-4D97-AF65-F5344CB8AC3E}">
        <p14:creationId xmlns:p14="http://schemas.microsoft.com/office/powerpoint/2010/main" val="2410544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8672" y="530353"/>
            <a:ext cx="6912864" cy="401637"/>
          </a:xfrm>
          <a:prstGeom prst="rect">
            <a:avLst/>
          </a:prstGeom>
        </p:spPr>
        <p:txBody>
          <a:bodyPr>
            <a:normAutofit fontScale="90000"/>
          </a:bodyPr>
          <a:lstStyle/>
          <a:p>
            <a:r>
              <a:rPr lang="en-US" dirty="0" smtClean="0"/>
              <a:t>But sometimes it feels like this: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32" y="1129930"/>
            <a:ext cx="7488936" cy="5246057"/>
          </a:xfrm>
          <a:prstGeom prst="rect">
            <a:avLst/>
          </a:prstGeom>
        </p:spPr>
      </p:pic>
      <p:sp>
        <p:nvSpPr>
          <p:cNvPr id="3" name="TextBox 2"/>
          <p:cNvSpPr txBox="1"/>
          <p:nvPr/>
        </p:nvSpPr>
        <p:spPr>
          <a:xfrm>
            <a:off x="8529222" y="6390331"/>
            <a:ext cx="1303700" cy="246221"/>
          </a:xfrm>
          <a:prstGeom prst="rect">
            <a:avLst/>
          </a:prstGeom>
          <a:noFill/>
        </p:spPr>
        <p:txBody>
          <a:bodyPr wrap="none" rtlCol="0">
            <a:spAutoFit/>
          </a:bodyPr>
          <a:lstStyle/>
          <a:p>
            <a:pPr algn="l"/>
            <a:r>
              <a:rPr lang="en-US" sz="1000" dirty="0"/>
              <a:t>Library of Congress</a:t>
            </a:r>
          </a:p>
        </p:txBody>
      </p:sp>
    </p:spTree>
    <p:extLst>
      <p:ext uri="{BB962C8B-B14F-4D97-AF65-F5344CB8AC3E}">
        <p14:creationId xmlns:p14="http://schemas.microsoft.com/office/powerpoint/2010/main" val="1353589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Agile</a:t>
            </a:r>
            <a:endParaRPr lang="en-US" sz="4000" dirty="0"/>
          </a:p>
        </p:txBody>
      </p:sp>
      <p:sp>
        <p:nvSpPr>
          <p:cNvPr id="6" name="Content Placeholder 5"/>
          <p:cNvSpPr>
            <a:spLocks noGrp="1"/>
          </p:cNvSpPr>
          <p:nvPr>
            <p:ph sz="quarter" idx="13"/>
          </p:nvPr>
        </p:nvSpPr>
        <p:spPr/>
        <p:txBody>
          <a:bodyPr/>
          <a:lstStyle/>
          <a:p>
            <a:r>
              <a:rPr lang="en-US" dirty="0" smtClean="0"/>
              <a:t>February 2001, a group of software developers convened to form what is known today as the Agile Manifesto</a:t>
            </a:r>
          </a:p>
          <a:p>
            <a:r>
              <a:rPr lang="en-US" dirty="0" smtClean="0"/>
              <a:t>Programming methodologies like XP, Scrum, RAD, and Spiral all contributed</a:t>
            </a:r>
          </a:p>
          <a:p>
            <a:r>
              <a:rPr lang="en-US" dirty="0" smtClean="0"/>
              <a:t>Focuses on incremental delivery, collaboration and high-communication techniques to provide an easier manner to deliver software projects</a:t>
            </a:r>
            <a:endParaRPr lang="en-US" dirty="0"/>
          </a:p>
        </p:txBody>
      </p:sp>
      <p:sp>
        <p:nvSpPr>
          <p:cNvPr id="2" name="Date Placeholder 1"/>
          <p:cNvSpPr>
            <a:spLocks noGrp="1"/>
          </p:cNvSpPr>
          <p:nvPr>
            <p:ph type="dt" sz="half" idx="2"/>
          </p:nvPr>
        </p:nvSpPr>
        <p:spPr/>
        <p:txBody>
          <a:bodyPr/>
          <a:lstStyle/>
          <a:p>
            <a:fld id="{B48FE0B8-D420-4730-A47A-F7D02F982144}" type="datetime1">
              <a:rPr lang="en-US" smtClean="0"/>
              <a:t>7/20/2015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
        <p:nvSpPr>
          <p:cNvPr id="4" name="Slide Number Placeholder 3"/>
          <p:cNvSpPr>
            <a:spLocks noGrp="1"/>
          </p:cNvSpPr>
          <p:nvPr>
            <p:ph type="sldNum" sz="quarter" idx="4"/>
          </p:nvPr>
        </p:nvSpPr>
        <p:spPr/>
        <p:txBody>
          <a:bodyPr/>
          <a:lstStyle/>
          <a:p>
            <a:fld id="{6E7E0360-FE43-4DB8-BD99-1AFE7C817886}" type="slidenum">
              <a:rPr lang="en-US" smtClean="0"/>
              <a:pPr/>
              <a:t>11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319" y="3426882"/>
            <a:ext cx="7935595" cy="2742143"/>
          </a:xfrm>
          <a:prstGeom prst="rect">
            <a:avLst/>
          </a:prstGeom>
        </p:spPr>
      </p:pic>
    </p:spTree>
    <p:extLst>
      <p:ext uri="{BB962C8B-B14F-4D97-AF65-F5344CB8AC3E}">
        <p14:creationId xmlns:p14="http://schemas.microsoft.com/office/powerpoint/2010/main" val="3098604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a:t>
            </a:r>
            <a:r>
              <a:rPr lang="en-US" sz="4000" dirty="0"/>
              <a:t>Agile Manifesto</a:t>
            </a:r>
          </a:p>
        </p:txBody>
      </p:sp>
      <p:sp>
        <p:nvSpPr>
          <p:cNvPr id="8" name="Content Placeholder 19"/>
          <p:cNvSpPr txBox="1">
            <a:spLocks/>
          </p:cNvSpPr>
          <p:nvPr/>
        </p:nvSpPr>
        <p:spPr>
          <a:xfrm>
            <a:off x="1524000" y="2395546"/>
            <a:ext cx="9144000" cy="2417442"/>
          </a:xfrm>
          <a:prstGeom prst="roundRect">
            <a:avLst>
              <a:gd name="adj" fmla="val 0"/>
            </a:avLst>
          </a:prstGeom>
          <a:solidFill>
            <a:schemeClr val="tx1">
              <a:lumMod val="90000"/>
              <a:lumOff val="10000"/>
            </a:schemeClr>
          </a:solidFill>
          <a:ln>
            <a:noFill/>
          </a:ln>
        </p:spPr>
        <p:style>
          <a:lnRef idx="1">
            <a:schemeClr val="accent2"/>
          </a:lnRef>
          <a:fillRef idx="2">
            <a:schemeClr val="accent2"/>
          </a:fillRef>
          <a:effectRef idx="1">
            <a:schemeClr val="accent2"/>
          </a:effectRef>
          <a:fontRef idx="minor">
            <a:schemeClr val="dk1"/>
          </a:fontRef>
        </p:style>
        <p:txBody>
          <a:bodyPr wrap="square">
            <a:noAutofit/>
          </a:bodyPr>
          <a:lstStyle>
            <a:lvl1pPr marL="457200" indent="-457200" algn="l" rtl="0" eaLnBrk="0" fontAlgn="base" hangingPunct="0">
              <a:spcBef>
                <a:spcPts val="400"/>
              </a:spcBef>
              <a:spcAft>
                <a:spcPts val="400"/>
              </a:spcAft>
              <a:buClr>
                <a:schemeClr val="tx2"/>
              </a:buClr>
              <a:buSzPct val="100000"/>
              <a:buFont typeface="Webdings" pitchFamily="18" charset="2"/>
              <a:buChar char="4"/>
              <a:defRPr sz="2600">
                <a:solidFill>
                  <a:schemeClr val="tx1"/>
                </a:solidFill>
                <a:latin typeface="+mn-lt"/>
                <a:ea typeface="+mn-ea"/>
                <a:cs typeface="+mn-cs"/>
              </a:defRPr>
            </a:lvl1pPr>
            <a:lvl2pPr marL="804863" indent="-347663" algn="l" rtl="0" eaLnBrk="0" fontAlgn="base" hangingPunct="0">
              <a:spcBef>
                <a:spcPts val="400"/>
              </a:spcBef>
              <a:spcAft>
                <a:spcPts val="400"/>
              </a:spcAft>
              <a:buClr>
                <a:schemeClr val="tx2"/>
              </a:buClr>
              <a:buSzPct val="110000"/>
              <a:buFont typeface="Arial Black" pitchFamily="34" charset="0"/>
              <a:buChar char="–"/>
              <a:defRPr sz="2400">
                <a:solidFill>
                  <a:schemeClr val="tx1"/>
                </a:solidFill>
                <a:latin typeface="+mn-lt"/>
                <a:cs typeface="+mn-cs"/>
              </a:defRPr>
            </a:lvl2pPr>
            <a:lvl3pPr marL="1143000" indent="-173038" algn="l" rtl="0" eaLnBrk="0" fontAlgn="base" hangingPunct="0">
              <a:spcBef>
                <a:spcPts val="400"/>
              </a:spcBef>
              <a:spcAft>
                <a:spcPts val="400"/>
              </a:spcAft>
              <a:buClr>
                <a:schemeClr val="tx2"/>
              </a:buClr>
              <a:buSzPct val="110000"/>
              <a:buFont typeface="Wingdings" pitchFamily="2" charset="2"/>
              <a:buChar char="§"/>
              <a:defRPr lang="en-US" altLang="en-US" sz="2000" dirty="0" smtClean="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110000"/>
              <a:buFont typeface="Arial Black" pitchFamily="34" charset="0"/>
              <a:buChar char="–"/>
              <a:defRPr sz="1800">
                <a:solidFill>
                  <a:schemeClr val="tx1"/>
                </a:solidFill>
                <a:latin typeface="+mn-lt"/>
                <a:cs typeface="+mn-cs"/>
              </a:defRPr>
            </a:lvl4pPr>
            <a:lvl5pPr marL="1598613" indent="-315913" algn="l" rtl="0" eaLnBrk="0" fontAlgn="base" hangingPunct="0">
              <a:spcBef>
                <a:spcPct val="20000"/>
              </a:spcBef>
              <a:spcAft>
                <a:spcPct val="0"/>
              </a:spcAft>
              <a:buClr>
                <a:schemeClr val="tx2"/>
              </a:buClr>
              <a:buSzPct val="110000"/>
              <a:buFont typeface="Arial Black" pitchFamily="34" charset="0"/>
              <a:buChar char="–"/>
              <a:defRPr sz="16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defTabSz="914400">
              <a:lnSpc>
                <a:spcPct val="120000"/>
              </a:lnSpc>
              <a:buClr>
                <a:srgbClr val="265899"/>
              </a:buClr>
              <a:buNone/>
            </a:pPr>
            <a:endParaRPr lang="en-IN" sz="1800" dirty="0">
              <a:solidFill>
                <a:srgbClr val="000000"/>
              </a:solidFill>
              <a:latin typeface="Arial"/>
              <a:cs typeface="Arial"/>
            </a:endParaRPr>
          </a:p>
        </p:txBody>
      </p:sp>
      <p:sp>
        <p:nvSpPr>
          <p:cNvPr id="9" name="Content Placeholder 3"/>
          <p:cNvSpPr txBox="1">
            <a:spLocks/>
          </p:cNvSpPr>
          <p:nvPr/>
        </p:nvSpPr>
        <p:spPr bwMode="auto">
          <a:xfrm>
            <a:off x="2105500" y="2565000"/>
            <a:ext cx="7958137" cy="2077150"/>
          </a:xfrm>
          <a:prstGeom prst="rect">
            <a:avLst/>
          </a:prstGeom>
          <a:solidFill>
            <a:schemeClr val="tx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461963" indent="-461963" algn="ctr" defTabSz="914400">
              <a:lnSpc>
                <a:spcPts val="3040"/>
              </a:lnSpc>
              <a:spcBef>
                <a:spcPct val="20000"/>
              </a:spcBef>
              <a:buClr>
                <a:srgbClr val="1A1746"/>
              </a:buClr>
              <a:buSzPct val="70000"/>
              <a:buNone/>
              <a:defRPr/>
            </a:pPr>
            <a:r>
              <a:rPr lang="en-US" sz="2100" b="1" dirty="0">
                <a:solidFill>
                  <a:schemeClr val="accent3"/>
                </a:solidFill>
                <a:latin typeface="Arial"/>
                <a:cs typeface="Arial"/>
              </a:rPr>
              <a:t>Individuals and interactions </a:t>
            </a:r>
            <a:r>
              <a:rPr lang="en-US" sz="2100" dirty="0">
                <a:solidFill>
                  <a:srgbClr val="FFFFFF"/>
                </a:solidFill>
                <a:latin typeface="Arial"/>
                <a:cs typeface="Arial"/>
              </a:rPr>
              <a:t>over processes and tools</a:t>
            </a:r>
          </a:p>
          <a:p>
            <a:pPr marL="461963" indent="-461963" algn="ctr" defTabSz="914400">
              <a:lnSpc>
                <a:spcPts val="3040"/>
              </a:lnSpc>
              <a:spcBef>
                <a:spcPct val="20000"/>
              </a:spcBef>
              <a:buClr>
                <a:srgbClr val="1A1746"/>
              </a:buClr>
              <a:buSzPct val="70000"/>
              <a:buNone/>
              <a:defRPr/>
            </a:pPr>
            <a:r>
              <a:rPr lang="en-US" sz="2100" b="1" dirty="0">
                <a:solidFill>
                  <a:schemeClr val="accent3"/>
                </a:solidFill>
                <a:latin typeface="Arial"/>
                <a:cs typeface="Arial"/>
              </a:rPr>
              <a:t>Working software </a:t>
            </a:r>
            <a:r>
              <a:rPr lang="en-US" sz="2100" dirty="0">
                <a:solidFill>
                  <a:schemeClr val="bg1"/>
                </a:solidFill>
                <a:latin typeface="Arial"/>
                <a:cs typeface="Arial"/>
              </a:rPr>
              <a:t>over comprehensive documentation</a:t>
            </a:r>
          </a:p>
          <a:p>
            <a:pPr marL="461963" indent="-461963" algn="ctr" defTabSz="914400">
              <a:lnSpc>
                <a:spcPts val="3040"/>
              </a:lnSpc>
              <a:spcBef>
                <a:spcPct val="20000"/>
              </a:spcBef>
              <a:buClr>
                <a:srgbClr val="1A1746"/>
              </a:buClr>
              <a:buSzPct val="70000"/>
              <a:buNone/>
              <a:defRPr/>
            </a:pPr>
            <a:r>
              <a:rPr lang="en-US" sz="2100" b="1" dirty="0">
                <a:solidFill>
                  <a:srgbClr val="FDB853"/>
                </a:solidFill>
                <a:latin typeface="Arial"/>
                <a:cs typeface="Arial"/>
              </a:rPr>
              <a:t>Customer collaboration</a:t>
            </a:r>
            <a:r>
              <a:rPr lang="en-US" sz="2100" dirty="0">
                <a:solidFill>
                  <a:srgbClr val="FDB853"/>
                </a:solidFill>
                <a:latin typeface="Arial"/>
                <a:cs typeface="Arial"/>
              </a:rPr>
              <a:t> </a:t>
            </a:r>
            <a:r>
              <a:rPr lang="en-US" sz="2100" dirty="0">
                <a:solidFill>
                  <a:srgbClr val="FFFFFF"/>
                </a:solidFill>
                <a:latin typeface="Arial"/>
                <a:cs typeface="Arial"/>
              </a:rPr>
              <a:t>over contract negotiation</a:t>
            </a:r>
          </a:p>
          <a:p>
            <a:pPr marL="461963" indent="-461963" algn="ctr" defTabSz="914400">
              <a:lnSpc>
                <a:spcPts val="3040"/>
              </a:lnSpc>
              <a:spcBef>
                <a:spcPct val="20000"/>
              </a:spcBef>
              <a:buClr>
                <a:srgbClr val="1A1746"/>
              </a:buClr>
              <a:buSzPct val="70000"/>
              <a:buNone/>
              <a:defRPr/>
            </a:pPr>
            <a:r>
              <a:rPr lang="en-US" sz="2100" b="1" dirty="0">
                <a:solidFill>
                  <a:srgbClr val="FDB853"/>
                </a:solidFill>
                <a:latin typeface="Arial"/>
                <a:cs typeface="Arial"/>
              </a:rPr>
              <a:t>Responding to change </a:t>
            </a:r>
            <a:r>
              <a:rPr lang="en-US" sz="2100" dirty="0">
                <a:solidFill>
                  <a:srgbClr val="FFFFFF"/>
                </a:solidFill>
                <a:latin typeface="Arial"/>
                <a:cs typeface="Arial"/>
              </a:rPr>
              <a:t>over following a plan</a:t>
            </a:r>
          </a:p>
        </p:txBody>
      </p:sp>
      <p:sp>
        <p:nvSpPr>
          <p:cNvPr id="10" name="Content Placeholder 3"/>
          <p:cNvSpPr txBox="1">
            <a:spLocks/>
          </p:cNvSpPr>
          <p:nvPr/>
        </p:nvSpPr>
        <p:spPr bwMode="auto">
          <a:xfrm>
            <a:off x="2052638" y="972895"/>
            <a:ext cx="8043862" cy="1294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lgn="ctr" defTabSz="914400">
              <a:lnSpc>
                <a:spcPts val="2800"/>
              </a:lnSpc>
              <a:spcAft>
                <a:spcPts val="300"/>
              </a:spcAft>
              <a:buClr>
                <a:srgbClr val="000000">
                  <a:lumMod val="50000"/>
                  <a:lumOff val="50000"/>
                </a:srgbClr>
              </a:buClr>
              <a:buNone/>
            </a:pPr>
            <a:r>
              <a:rPr lang="en-US" sz="2100" dirty="0">
                <a:latin typeface="Arial"/>
                <a:cs typeface="Arial"/>
              </a:rPr>
              <a:t>We are uncovering better ways of developing </a:t>
            </a:r>
            <a:br>
              <a:rPr lang="en-US" sz="2100" dirty="0">
                <a:latin typeface="Arial"/>
                <a:cs typeface="Arial"/>
              </a:rPr>
            </a:br>
            <a:r>
              <a:rPr lang="en-US" sz="2100" dirty="0">
                <a:latin typeface="Arial"/>
                <a:cs typeface="Arial"/>
              </a:rPr>
              <a:t>software by doing it and helping others do it. </a:t>
            </a:r>
          </a:p>
          <a:p>
            <a:pPr marL="0" indent="0" algn="ctr" defTabSz="914400">
              <a:lnSpc>
                <a:spcPts val="2800"/>
              </a:lnSpc>
              <a:buClr>
                <a:srgbClr val="000000">
                  <a:lumMod val="50000"/>
                  <a:lumOff val="50000"/>
                </a:srgbClr>
              </a:buClr>
              <a:buNone/>
            </a:pPr>
            <a:r>
              <a:rPr lang="en-US" sz="2100" b="1" dirty="0">
                <a:latin typeface="Arial"/>
                <a:cs typeface="Arial"/>
              </a:rPr>
              <a:t>Through this work we have come to value:</a:t>
            </a:r>
          </a:p>
        </p:txBody>
      </p:sp>
      <p:sp>
        <p:nvSpPr>
          <p:cNvPr id="12" name="Content Placeholder 3"/>
          <p:cNvSpPr txBox="1">
            <a:spLocks/>
          </p:cNvSpPr>
          <p:nvPr/>
        </p:nvSpPr>
        <p:spPr bwMode="auto">
          <a:xfrm>
            <a:off x="2129784" y="5069668"/>
            <a:ext cx="7915274" cy="8070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defTabSz="914400" fontAlgn="base">
              <a:lnSpc>
                <a:spcPts val="2800"/>
              </a:lnSpc>
              <a:spcBef>
                <a:spcPts val="900"/>
              </a:spcBef>
              <a:buClr>
                <a:srgbClr val="265899"/>
              </a:buClr>
              <a:buSzPct val="100000"/>
              <a:defRPr/>
            </a:pPr>
            <a:r>
              <a:rPr lang="en-US" sz="2200" kern="0" dirty="0">
                <a:solidFill>
                  <a:schemeClr val="tx1">
                    <a:lumMod val="90000"/>
                    <a:lumOff val="10000"/>
                  </a:schemeClr>
                </a:solidFill>
                <a:latin typeface="Arial"/>
                <a:cs typeface="Arial"/>
              </a:rPr>
              <a:t>That is, while there is value in the items on the right, </a:t>
            </a:r>
            <a:br>
              <a:rPr lang="en-US" sz="2200" kern="0" dirty="0">
                <a:solidFill>
                  <a:schemeClr val="tx1">
                    <a:lumMod val="90000"/>
                    <a:lumOff val="10000"/>
                  </a:schemeClr>
                </a:solidFill>
                <a:latin typeface="Arial"/>
                <a:cs typeface="Arial"/>
              </a:rPr>
            </a:br>
            <a:r>
              <a:rPr lang="en-US" sz="2200" kern="0" dirty="0">
                <a:solidFill>
                  <a:schemeClr val="tx1">
                    <a:lumMod val="90000"/>
                    <a:lumOff val="10000"/>
                  </a:schemeClr>
                </a:solidFill>
                <a:latin typeface="Arial"/>
                <a:cs typeface="Arial"/>
              </a:rPr>
              <a:t>we value the items on the left more.</a:t>
            </a:r>
          </a:p>
        </p:txBody>
      </p:sp>
      <p:sp>
        <p:nvSpPr>
          <p:cNvPr id="3" name="TextBox 2">
            <a:hlinkClick r:id="rId3"/>
          </p:cNvPr>
          <p:cNvSpPr txBox="1"/>
          <p:nvPr/>
        </p:nvSpPr>
        <p:spPr>
          <a:xfrm>
            <a:off x="7924807" y="6077967"/>
            <a:ext cx="2112581" cy="307777"/>
          </a:xfrm>
          <a:prstGeom prst="rect">
            <a:avLst/>
          </a:prstGeom>
          <a:noFill/>
        </p:spPr>
        <p:txBody>
          <a:bodyPr wrap="square" rtlCol="0">
            <a:spAutoFit/>
          </a:bodyPr>
          <a:lstStyle/>
          <a:p>
            <a:pPr marL="0" lvl="1"/>
            <a:r>
              <a:rPr lang="en-US" sz="1400" b="1" dirty="0">
                <a:solidFill>
                  <a:srgbClr val="000000"/>
                </a:solidFill>
                <a:latin typeface="Arial"/>
                <a:cs typeface="Arial"/>
                <a:hlinkClick r:id="rId4" tooltip="http://agilemanifesto.org/principles.html"/>
              </a:rPr>
              <a:t>agilemanifesto.org</a:t>
            </a:r>
          </a:p>
        </p:txBody>
      </p:sp>
      <p:sp>
        <p:nvSpPr>
          <p:cNvPr id="4" name="Date Placeholder 3"/>
          <p:cNvSpPr>
            <a:spLocks noGrp="1"/>
          </p:cNvSpPr>
          <p:nvPr>
            <p:ph type="dt" sz="half" idx="10"/>
          </p:nvPr>
        </p:nvSpPr>
        <p:spPr/>
        <p:txBody>
          <a:bodyPr/>
          <a:lstStyle/>
          <a:p>
            <a:fld id="{DE4EEBE6-1733-4408-AD15-D71AB08B5613}" type="datetime1">
              <a:rPr lang="en-US" smtClean="0"/>
              <a:t>7/20/2015</a:t>
            </a:fld>
            <a:endParaRPr lang="en-US" dirty="0"/>
          </a:p>
        </p:txBody>
      </p:sp>
      <p:sp>
        <p:nvSpPr>
          <p:cNvPr id="5" name="Footer Placeholder 4"/>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6E7E0360-FE43-4DB8-BD99-1AFE7C817886}" type="slidenum">
              <a:rPr lang="en-US" smtClean="0"/>
              <a:pPr/>
              <a:t>12</a:t>
            </a:fld>
            <a:endParaRPr lang="en-US" dirty="0"/>
          </a:p>
        </p:txBody>
      </p:sp>
    </p:spTree>
    <p:extLst>
      <p:ext uri="{BB962C8B-B14F-4D97-AF65-F5344CB8AC3E}">
        <p14:creationId xmlns:p14="http://schemas.microsoft.com/office/powerpoint/2010/main" val="14357384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Agile Team Members</a:t>
            </a:r>
            <a:endParaRPr lang="en-US" b="1" dirty="0"/>
          </a:p>
        </p:txBody>
      </p:sp>
      <p:sp>
        <p:nvSpPr>
          <p:cNvPr id="5" name="Content Placeholder 4"/>
          <p:cNvSpPr>
            <a:spLocks noGrp="1"/>
          </p:cNvSpPr>
          <p:nvPr>
            <p:ph idx="13"/>
          </p:nvPr>
        </p:nvSpPr>
        <p:spPr/>
        <p:txBody>
          <a:bodyPr/>
          <a:lstStyle/>
          <a:p>
            <a:r>
              <a:rPr lang="en-US" dirty="0" smtClean="0"/>
              <a:t>Five to nine team members, three Scrum roles</a:t>
            </a:r>
            <a:endParaRPr lang="en-US" dirty="0"/>
          </a:p>
        </p:txBody>
      </p:sp>
      <p:pic>
        <p:nvPicPr>
          <p:cNvPr id="22" name="Picture 21" descr="scrum-master.png"/>
          <p:cNvPicPr>
            <a:picLocks noChangeAspect="1"/>
          </p:cNvPicPr>
          <p:nvPr/>
        </p:nvPicPr>
        <p:blipFill>
          <a:blip r:embed="rId5">
            <a:extLst>
              <a:ext uri="{BEBA8EAE-BF5A-486C-A8C5-ECC9F3942E4B}">
                <a14:imgProps xmlns:a14="http://schemas.microsoft.com/office/drawing/2010/main">
                  <a14:imgLayer r:embed="rId6">
                    <a14:imgEffect>
                      <a14:sharpenSoften amount="22000"/>
                    </a14:imgEffect>
                  </a14:imgLayer>
                </a14:imgProps>
              </a:ext>
              <a:ext uri="{28A0092B-C50C-407E-A947-70E740481C1C}">
                <a14:useLocalDpi xmlns:a14="http://schemas.microsoft.com/office/drawing/2010/main" val="0"/>
              </a:ext>
            </a:extLst>
          </a:blip>
          <a:stretch>
            <a:fillRect/>
          </a:stretch>
        </p:blipFill>
        <p:spPr>
          <a:xfrm>
            <a:off x="2370125" y="1885250"/>
            <a:ext cx="395121" cy="617968"/>
          </a:xfrm>
          <a:prstGeom prst="rect">
            <a:avLst/>
          </a:prstGeom>
        </p:spPr>
      </p:pic>
      <p:pic>
        <p:nvPicPr>
          <p:cNvPr id="23" name="Picture 22" descr="C:\Users\Admin\DROPBOX\Scaled Agile Framework New\Big Picture\v0.95\Individual Icons\Developers_Testers.png"/>
          <p:cNvPicPr>
            <a:picLocks noChangeAspect="1" noChangeArrowheads="1"/>
          </p:cNvPicPr>
          <p:nvPr>
            <p:custDataLst>
              <p:tags r:id="rId1"/>
            </p:custDataLst>
          </p:nvPr>
        </p:nvPicPr>
        <p:blipFill>
          <a:blip r:embed="rId7">
            <a:extLst>
              <a:ext uri="{BEBA8EAE-BF5A-486C-A8C5-ECC9F3942E4B}">
                <a14:imgProps xmlns:a14="http://schemas.microsoft.com/office/drawing/2010/main">
                  <a14:imgLayer r:embed="rId8">
                    <a14:imgEffect>
                      <a14:sharpenSoften amount="22000"/>
                    </a14:imgEffect>
                  </a14:imgLayer>
                </a14:imgProps>
              </a:ext>
            </a:extLst>
          </a:blip>
          <a:srcRect/>
          <a:stretch>
            <a:fillRect/>
          </a:stretch>
        </p:blipFill>
        <p:spPr bwMode="auto">
          <a:xfrm>
            <a:off x="1885181" y="4735250"/>
            <a:ext cx="1365009" cy="826190"/>
          </a:xfrm>
          <a:prstGeom prst="rect">
            <a:avLst/>
          </a:prstGeom>
          <a:noFill/>
        </p:spPr>
      </p:pic>
      <p:pic>
        <p:nvPicPr>
          <p:cNvPr id="24" name="Picture 18" descr="C:\Users\Admin\DROPBOX\Scaled Agile Framework New\Big Picture\v0.95\Individual Icons\Person_Man_5.png"/>
          <p:cNvPicPr>
            <a:picLocks noChangeAspect="1" noChangeArrowheads="1"/>
          </p:cNvPicPr>
          <p:nvPr>
            <p:custDataLst>
              <p:tags r:id="rId2"/>
            </p:custDataLst>
          </p:nvPr>
        </p:nvPicPr>
        <p:blipFill>
          <a:blip r:embed="rId9">
            <a:extLst>
              <a:ext uri="{BEBA8EAE-BF5A-486C-A8C5-ECC9F3942E4B}">
                <a14:imgProps xmlns:a14="http://schemas.microsoft.com/office/drawing/2010/main">
                  <a14:imgLayer r:embed="rId10">
                    <a14:imgEffect>
                      <a14:sharpenSoften amount="22000"/>
                    </a14:imgEffect>
                  </a14:imgLayer>
                </a14:imgProps>
              </a:ext>
            </a:extLst>
          </a:blip>
          <a:srcRect/>
          <a:stretch>
            <a:fillRect/>
          </a:stretch>
        </p:blipFill>
        <p:spPr bwMode="auto">
          <a:xfrm>
            <a:off x="2351670" y="3312055"/>
            <a:ext cx="432031" cy="651302"/>
          </a:xfrm>
          <a:prstGeom prst="rect">
            <a:avLst/>
          </a:prstGeom>
          <a:noFill/>
        </p:spPr>
      </p:pic>
      <p:sp>
        <p:nvSpPr>
          <p:cNvPr id="6" name="TextBox 5"/>
          <p:cNvSpPr txBox="1"/>
          <p:nvPr/>
        </p:nvSpPr>
        <p:spPr>
          <a:xfrm>
            <a:off x="1638099" y="2448715"/>
            <a:ext cx="1859173" cy="584776"/>
          </a:xfrm>
          <a:prstGeom prst="rect">
            <a:avLst/>
          </a:prstGeom>
          <a:noFill/>
        </p:spPr>
        <p:txBody>
          <a:bodyPr wrap="square" rtlCol="0">
            <a:spAutoFit/>
          </a:bodyPr>
          <a:lstStyle/>
          <a:p>
            <a:pPr algn="ctr"/>
            <a:r>
              <a:rPr lang="en-US" sz="1600" b="1" dirty="0"/>
              <a:t>Scrum </a:t>
            </a:r>
            <a:br>
              <a:rPr lang="en-US" sz="1600" b="1" dirty="0"/>
            </a:br>
            <a:r>
              <a:rPr lang="en-US" sz="1600" b="1" dirty="0"/>
              <a:t>Master </a:t>
            </a:r>
          </a:p>
        </p:txBody>
      </p:sp>
      <p:sp>
        <p:nvSpPr>
          <p:cNvPr id="25" name="TextBox 24"/>
          <p:cNvSpPr txBox="1"/>
          <p:nvPr/>
        </p:nvSpPr>
        <p:spPr>
          <a:xfrm>
            <a:off x="1309329" y="3910756"/>
            <a:ext cx="2516710" cy="584776"/>
          </a:xfrm>
          <a:prstGeom prst="rect">
            <a:avLst/>
          </a:prstGeom>
          <a:noFill/>
        </p:spPr>
        <p:txBody>
          <a:bodyPr wrap="square" rtlCol="0">
            <a:spAutoFit/>
          </a:bodyPr>
          <a:lstStyle/>
          <a:p>
            <a:pPr algn="ctr"/>
            <a:r>
              <a:rPr lang="en-US" sz="1600" b="1" dirty="0"/>
              <a:t>Product </a:t>
            </a:r>
            <a:br>
              <a:rPr lang="en-US" sz="1600" b="1" dirty="0"/>
            </a:br>
            <a:r>
              <a:rPr lang="en-US" sz="1600" b="1" dirty="0"/>
              <a:t>Owner </a:t>
            </a:r>
          </a:p>
        </p:txBody>
      </p:sp>
      <p:sp>
        <p:nvSpPr>
          <p:cNvPr id="26" name="TextBox 25"/>
          <p:cNvSpPr txBox="1"/>
          <p:nvPr/>
        </p:nvSpPr>
        <p:spPr>
          <a:xfrm>
            <a:off x="1447387" y="5559076"/>
            <a:ext cx="2240594" cy="584776"/>
          </a:xfrm>
          <a:prstGeom prst="rect">
            <a:avLst/>
          </a:prstGeom>
          <a:noFill/>
        </p:spPr>
        <p:txBody>
          <a:bodyPr wrap="square" rtlCol="0">
            <a:spAutoFit/>
          </a:bodyPr>
          <a:lstStyle/>
          <a:p>
            <a:pPr algn="ctr"/>
            <a:r>
              <a:rPr lang="en-US" sz="1600" b="1" dirty="0"/>
              <a:t>Developers/</a:t>
            </a:r>
            <a:br>
              <a:rPr lang="en-US" sz="1600" b="1" dirty="0"/>
            </a:br>
            <a:r>
              <a:rPr lang="en-US" sz="1600" b="1" dirty="0"/>
              <a:t>Testers</a:t>
            </a:r>
          </a:p>
        </p:txBody>
      </p:sp>
      <p:sp>
        <p:nvSpPr>
          <p:cNvPr id="13" name="Rectangle 12"/>
          <p:cNvSpPr/>
          <p:nvPr/>
        </p:nvSpPr>
        <p:spPr>
          <a:xfrm>
            <a:off x="3611812" y="1808037"/>
            <a:ext cx="7012714" cy="774571"/>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Runs team meetings, enforces agile behavior</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Removes impediments; protects the team from outside </a:t>
            </a:r>
            <a:r>
              <a:rPr lang="en-US" dirty="0" smtClean="0">
                <a:latin typeface="Arial"/>
                <a:cs typeface="Arial"/>
              </a:rPr>
              <a:t>influence</a:t>
            </a:r>
            <a:endParaRPr lang="en-US" dirty="0">
              <a:latin typeface="Arial"/>
              <a:cs typeface="Arial"/>
            </a:endParaRPr>
          </a:p>
        </p:txBody>
      </p:sp>
      <p:sp>
        <p:nvSpPr>
          <p:cNvPr id="14" name="Rectangle 13"/>
          <p:cNvSpPr/>
          <p:nvPr/>
        </p:nvSpPr>
        <p:spPr>
          <a:xfrm>
            <a:off x="3611813" y="4757349"/>
            <a:ext cx="6557353" cy="1456809"/>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Creates and refines user stories and acceptance criteria</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Defines/Builds/Tests/Delivers stories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Develops and commits to Team </a:t>
            </a:r>
            <a:r>
              <a:rPr lang="en-US" dirty="0" smtClean="0">
                <a:latin typeface="Arial"/>
                <a:cs typeface="Arial"/>
              </a:rPr>
              <a:t>Objectives </a:t>
            </a:r>
            <a:r>
              <a:rPr lang="en-US" dirty="0">
                <a:latin typeface="Arial"/>
                <a:cs typeface="Arial"/>
              </a:rPr>
              <a:t>and </a:t>
            </a:r>
            <a:br>
              <a:rPr lang="en-US" dirty="0">
                <a:latin typeface="Arial"/>
                <a:cs typeface="Arial"/>
              </a:rPr>
            </a:br>
            <a:r>
              <a:rPr lang="en-US" dirty="0">
                <a:latin typeface="Arial"/>
                <a:cs typeface="Arial"/>
              </a:rPr>
              <a:t>Sprint Plans</a:t>
            </a:r>
          </a:p>
        </p:txBody>
      </p:sp>
      <p:sp>
        <p:nvSpPr>
          <p:cNvPr id="15" name="Rectangle 14"/>
          <p:cNvSpPr/>
          <p:nvPr/>
        </p:nvSpPr>
        <p:spPr>
          <a:xfrm>
            <a:off x="3611813" y="3267878"/>
            <a:ext cx="6612133" cy="1179810"/>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Defines and accepts stories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Acts as the customer for developer questions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Works with product management to plan releases</a:t>
            </a:r>
          </a:p>
        </p:txBody>
      </p:sp>
      <p:cxnSp>
        <p:nvCxnSpPr>
          <p:cNvPr id="16" name="Straight Connector 15"/>
          <p:cNvCxnSpPr/>
          <p:nvPr/>
        </p:nvCxnSpPr>
        <p:spPr bwMode="auto">
          <a:xfrm>
            <a:off x="1821952" y="3133618"/>
            <a:ext cx="85686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1892158" y="4652481"/>
            <a:ext cx="85686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88850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Key Agile Terms</a:t>
            </a:r>
            <a:endParaRPr lang="en-US" sz="4000" dirty="0"/>
          </a:p>
        </p:txBody>
      </p:sp>
      <p:sp>
        <p:nvSpPr>
          <p:cNvPr id="3" name="Content Placeholder 2"/>
          <p:cNvSpPr>
            <a:spLocks noGrp="1"/>
          </p:cNvSpPr>
          <p:nvPr>
            <p:ph sz="quarter" idx="13"/>
          </p:nvPr>
        </p:nvSpPr>
        <p:spPr/>
        <p:txBody>
          <a:bodyPr>
            <a:normAutofit fontScale="92500" lnSpcReduction="10000"/>
          </a:bodyPr>
          <a:lstStyle/>
          <a:p>
            <a:r>
              <a:rPr lang="en-US" b="1" dirty="0" smtClean="0"/>
              <a:t>Iteration (Sprint) </a:t>
            </a:r>
            <a:r>
              <a:rPr lang="en-US" dirty="0" smtClean="0"/>
              <a:t>– </a:t>
            </a:r>
            <a:r>
              <a:rPr lang="en-US" dirty="0" err="1" smtClean="0"/>
              <a:t>timeboxed</a:t>
            </a:r>
            <a:r>
              <a:rPr lang="en-US" dirty="0" smtClean="0"/>
              <a:t> cadence to deliver planned scope of work. Typically 1-4 weeks of time.</a:t>
            </a:r>
          </a:p>
          <a:p>
            <a:r>
              <a:rPr lang="en-US" b="1" dirty="0" smtClean="0"/>
              <a:t>Daily Stand Up (DSU) </a:t>
            </a:r>
            <a:r>
              <a:rPr lang="en-US" dirty="0" smtClean="0"/>
              <a:t>– daily touchpoint to have alignment between the team. Typically 15 minutes.</a:t>
            </a:r>
          </a:p>
          <a:p>
            <a:r>
              <a:rPr lang="en-US" b="1" dirty="0" smtClean="0"/>
              <a:t>Grooming</a:t>
            </a:r>
            <a:r>
              <a:rPr lang="en-US" dirty="0" smtClean="0"/>
              <a:t> – </a:t>
            </a:r>
            <a:r>
              <a:rPr lang="en-US" dirty="0" err="1" smtClean="0"/>
              <a:t>timeboxed</a:t>
            </a:r>
            <a:r>
              <a:rPr lang="en-US" dirty="0" smtClean="0"/>
              <a:t> cadence to discuss future scope</a:t>
            </a:r>
          </a:p>
          <a:p>
            <a:r>
              <a:rPr lang="en-US" b="1" dirty="0" smtClean="0"/>
              <a:t>Demo</a:t>
            </a:r>
            <a:r>
              <a:rPr lang="en-US" dirty="0" smtClean="0"/>
              <a:t> – demonstration of working software at the end of each iteration</a:t>
            </a:r>
          </a:p>
          <a:p>
            <a:r>
              <a:rPr lang="en-US" b="1" dirty="0" smtClean="0"/>
              <a:t>Retrospective</a:t>
            </a:r>
            <a:r>
              <a:rPr lang="en-US" dirty="0" smtClean="0"/>
              <a:t> – reflection by the team regarding the performance and experiences during the iteration</a:t>
            </a:r>
          </a:p>
          <a:p>
            <a:r>
              <a:rPr lang="en-US" b="1" dirty="0" smtClean="0"/>
              <a:t>Backlog</a:t>
            </a:r>
            <a:r>
              <a:rPr lang="en-US" dirty="0" smtClean="0"/>
              <a:t> – Single source of prioritized work items that the team takes from. </a:t>
            </a:r>
          </a:p>
          <a:p>
            <a:r>
              <a:rPr lang="en-US" b="1" dirty="0" smtClean="0"/>
              <a:t>Stakeholders</a:t>
            </a:r>
            <a:r>
              <a:rPr lang="en-US" dirty="0" smtClean="0"/>
              <a:t> – key people who are have a vested interested in the solution created by the team</a:t>
            </a:r>
          </a:p>
          <a:p>
            <a:r>
              <a:rPr lang="en-US" b="1" dirty="0" smtClean="0"/>
              <a:t>User Stories </a:t>
            </a:r>
            <a:r>
              <a:rPr lang="en-US" dirty="0" smtClean="0"/>
              <a:t>– small independent work items </a:t>
            </a:r>
            <a:r>
              <a:rPr lang="en-US" dirty="0"/>
              <a:t>that </a:t>
            </a:r>
            <a:r>
              <a:rPr lang="en-US" dirty="0" smtClean="0"/>
              <a:t>are short</a:t>
            </a:r>
            <a:r>
              <a:rPr lang="en-US" dirty="0"/>
              <a:t>, simple description of a feature told from the perspective of the person who desires the new </a:t>
            </a:r>
            <a:r>
              <a:rPr lang="en-US" dirty="0" smtClean="0"/>
              <a:t>capability</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7/21/2015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14</a:t>
            </a:fld>
            <a:endParaRPr lang="en-US" dirty="0"/>
          </a:p>
        </p:txBody>
      </p:sp>
    </p:spTree>
    <p:extLst>
      <p:ext uri="{BB962C8B-B14F-4D97-AF65-F5344CB8AC3E}">
        <p14:creationId xmlns:p14="http://schemas.microsoft.com/office/powerpoint/2010/main" val="35901707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982788" y="138113"/>
            <a:ext cx="8420099" cy="621600"/>
          </a:xfrm>
          <a:prstGeom prst="rect">
            <a:avLst/>
          </a:prstGeom>
          <a:noFill/>
          <a:ln>
            <a:noFill/>
          </a:ln>
        </p:spPr>
        <p:txBody>
          <a:bodyPr vert="horz" lIns="182875" tIns="91425" rIns="182875" bIns="91425" rtlCol="0" anchor="b" anchorCtr="1">
            <a:noAutofit/>
          </a:bodyPr>
          <a:lstStyle/>
          <a:p>
            <a:pPr>
              <a:spcBef>
                <a:spcPts val="0"/>
              </a:spcBef>
              <a:spcAft>
                <a:spcPts val="0"/>
              </a:spcAft>
              <a:buSzPct val="25000"/>
            </a:pPr>
            <a:r>
              <a:rPr lang="en" cap="none" dirty="0">
                <a:solidFill>
                  <a:schemeClr val="dk1"/>
                </a:solidFill>
                <a:latin typeface="Arial"/>
                <a:ea typeface="Arial"/>
                <a:cs typeface="Arial"/>
                <a:sym typeface="Arial"/>
              </a:rPr>
              <a:t>AGILE </a:t>
            </a:r>
            <a:r>
              <a:rPr lang="en" cap="none" dirty="0" smtClean="0">
                <a:solidFill>
                  <a:schemeClr val="dk1"/>
                </a:solidFill>
                <a:latin typeface="Arial"/>
                <a:ea typeface="Arial"/>
                <a:cs typeface="Arial"/>
                <a:sym typeface="Arial"/>
              </a:rPr>
              <a:t>– </a:t>
            </a:r>
            <a:r>
              <a:rPr lang="en" cap="none" dirty="0">
                <a:solidFill>
                  <a:schemeClr val="dk1"/>
                </a:solidFill>
                <a:latin typeface="Arial"/>
                <a:ea typeface="Arial"/>
                <a:cs typeface="Arial"/>
                <a:sym typeface="Arial"/>
              </a:rPr>
              <a:t>TEAM LEVEL APPROACH</a:t>
            </a:r>
          </a:p>
        </p:txBody>
      </p:sp>
      <p:sp>
        <p:nvSpPr>
          <p:cNvPr id="165" name="Shape 165"/>
          <p:cNvSpPr txBox="1">
            <a:spLocks noGrp="1"/>
          </p:cNvSpPr>
          <p:nvPr>
            <p:ph type="sldNum" idx="4294967295"/>
          </p:nvPr>
        </p:nvSpPr>
        <p:spPr>
          <a:xfrm>
            <a:off x="8077201" y="6410943"/>
            <a:ext cx="1594499" cy="365099"/>
          </a:xfrm>
          <a:prstGeom prst="rect">
            <a:avLst/>
          </a:prstGeom>
          <a:noFill/>
          <a:ln>
            <a:noFill/>
          </a:ln>
        </p:spPr>
        <p:txBody>
          <a:bodyPr lIns="91425" tIns="45700" rIns="91425" bIns="45700" anchor="ctr" anchorCtr="0">
            <a:noAutofit/>
          </a:bodyPr>
          <a:lstStyle/>
          <a:p>
            <a:pPr>
              <a:buClr>
                <a:srgbClr val="000000"/>
              </a:buClr>
              <a:buSzPct val="25000"/>
            </a:pPr>
            <a:fld id="{00000000-1234-1234-1234-123412341234}" type="slidenum">
              <a:rPr lang="en"/>
              <a:pPr>
                <a:buClr>
                  <a:srgbClr val="000000"/>
                </a:buClr>
                <a:buSzPct val="25000"/>
              </a:pPr>
              <a:t>15</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997" y="678482"/>
            <a:ext cx="9037252" cy="5497858"/>
          </a:xfrm>
          <a:prstGeom prst="rect">
            <a:avLst/>
          </a:prstGeom>
        </p:spPr>
      </p:pic>
      <p:sp>
        <p:nvSpPr>
          <p:cNvPr id="3" name="Date Placeholder 2"/>
          <p:cNvSpPr>
            <a:spLocks noGrp="1"/>
          </p:cNvSpPr>
          <p:nvPr>
            <p:ph type="dt" sz="half" idx="2"/>
          </p:nvPr>
        </p:nvSpPr>
        <p:spPr/>
        <p:txBody>
          <a:bodyPr/>
          <a:lstStyle/>
          <a:p>
            <a:fld id="{4D2E3A44-96ED-4B65-A251-8FF519B37875}" type="datetime1">
              <a:rPr lang="en-US" smtClean="0"/>
              <a:t>7/20/2015</a:t>
            </a:fld>
            <a:endParaRPr lang="en-US" dirty="0"/>
          </a:p>
        </p:txBody>
      </p:sp>
      <p:sp>
        <p:nvSpPr>
          <p:cNvPr id="4" name="Footer Placeholder 3"/>
          <p:cNvSpPr>
            <a:spLocks noGrp="1"/>
          </p:cNvSpPr>
          <p:nvPr>
            <p:ph type="ftr" sz="quarter" idx="3"/>
          </p:nvPr>
        </p:nvSpPr>
        <p:spPr/>
        <p:txBody>
          <a:bodyPr/>
          <a:lstStyle/>
          <a:p>
            <a:r>
              <a:rPr lang="en-US" smtClean="0"/>
              <a:t>Red Hat Confidential</a:t>
            </a:r>
            <a:endParaRPr lang="en-US" dirty="0"/>
          </a:p>
        </p:txBody>
      </p:sp>
    </p:spTree>
    <p:extLst>
      <p:ext uri="{BB962C8B-B14F-4D97-AF65-F5344CB8AC3E}">
        <p14:creationId xmlns:p14="http://schemas.microsoft.com/office/powerpoint/2010/main" val="21057852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Apply Fast Learning Cycles</a:t>
            </a:r>
            <a:endParaRPr lang="en-US" b="1" dirty="0"/>
          </a:p>
        </p:txBody>
      </p:sp>
      <p:sp>
        <p:nvSpPr>
          <p:cNvPr id="8" name="Content Placeholder 7"/>
          <p:cNvSpPr>
            <a:spLocks noGrp="1"/>
          </p:cNvSpPr>
          <p:nvPr>
            <p:ph idx="13"/>
          </p:nvPr>
        </p:nvSpPr>
        <p:spPr/>
        <p:txBody>
          <a:bodyPr/>
          <a:lstStyle/>
          <a:p>
            <a:r>
              <a:rPr lang="en-IN" dirty="0"/>
              <a:t>Product development is </a:t>
            </a:r>
            <a:r>
              <a:rPr lang="en-IN" dirty="0" smtClean="0"/>
              <a:t>the process of converting </a:t>
            </a:r>
            <a:r>
              <a:rPr lang="en-IN" dirty="0"/>
              <a:t>uncertainty to </a:t>
            </a:r>
            <a:r>
              <a:rPr lang="en-IN" dirty="0" smtClean="0"/>
              <a:t>knowledge. Fast feedback accelerates knowledge. </a:t>
            </a:r>
            <a:endParaRPr lang="en-IN" dirty="0"/>
          </a:p>
        </p:txBody>
      </p:sp>
      <p:sp>
        <p:nvSpPr>
          <p:cNvPr id="4" name="Rectangle 3"/>
          <p:cNvSpPr/>
          <p:nvPr/>
        </p:nvSpPr>
        <p:spPr>
          <a:xfrm>
            <a:off x="5651501" y="1943400"/>
            <a:ext cx="4746625" cy="4033925"/>
          </a:xfrm>
          <a:prstGeom prst="rect">
            <a:avLst/>
          </a:prstGeom>
        </p:spPr>
        <p:txBody>
          <a:bodyPr wrap="square">
            <a:spAutoFit/>
          </a:bodyPr>
          <a:lstStyle/>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Improves learning efficiency by decreasing the time between action </a:t>
            </a:r>
            <a:br>
              <a:rPr lang="en-IN" dirty="0">
                <a:latin typeface="Arial"/>
                <a:cs typeface="Arial"/>
              </a:rPr>
            </a:br>
            <a:r>
              <a:rPr lang="en-IN" dirty="0">
                <a:latin typeface="Arial"/>
                <a:cs typeface="Arial"/>
              </a:rPr>
              <a:t>and effect</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Reduces the cost of risk-taking by truncating unsuccessful paths quickly</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Facilitated by small batch sizes</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Requires increased investment in development environment </a:t>
            </a:r>
          </a:p>
          <a:p>
            <a:pPr algn="ctr" fontAlgn="base">
              <a:lnSpc>
                <a:spcPts val="2460"/>
              </a:lnSpc>
              <a:spcBef>
                <a:spcPts val="600"/>
              </a:spcBef>
              <a:spcAft>
                <a:spcPts val="600"/>
              </a:spcAft>
              <a:buClr>
                <a:schemeClr val="tx1">
                  <a:lumMod val="50000"/>
                  <a:lumOff val="50000"/>
                </a:schemeClr>
              </a:buClr>
              <a:buSzPct val="100000"/>
              <a:defRPr/>
            </a:pPr>
            <a:r>
              <a:rPr lang="en-IN" sz="2000" b="1" i="1" dirty="0">
                <a:solidFill>
                  <a:schemeClr val="accent6">
                    <a:lumMod val="75000"/>
                  </a:schemeClr>
                </a:solidFill>
                <a:latin typeface="Arial"/>
                <a:cs typeface="Arial"/>
              </a:rPr>
              <a:t>The shorter the cycles, </a:t>
            </a:r>
            <a:br>
              <a:rPr lang="en-IN" sz="2000" b="1" i="1" dirty="0">
                <a:solidFill>
                  <a:schemeClr val="accent6">
                    <a:lumMod val="75000"/>
                  </a:schemeClr>
                </a:solidFill>
                <a:latin typeface="Arial"/>
                <a:cs typeface="Arial"/>
              </a:rPr>
            </a:br>
            <a:r>
              <a:rPr lang="en-IN" sz="2000" b="1" i="1" dirty="0">
                <a:solidFill>
                  <a:schemeClr val="accent6">
                    <a:lumMod val="75000"/>
                  </a:schemeClr>
                </a:solidFill>
                <a:latin typeface="Arial"/>
                <a:cs typeface="Arial"/>
              </a:rPr>
              <a:t>the faster the learning.</a:t>
            </a:r>
          </a:p>
        </p:txBody>
      </p:sp>
      <p:sp>
        <p:nvSpPr>
          <p:cNvPr id="9" name="Rectangle 8"/>
          <p:cNvSpPr/>
          <p:nvPr>
            <p:custDataLst>
              <p:tags r:id="rId1"/>
            </p:custDataLst>
          </p:nvPr>
        </p:nvSpPr>
        <p:spPr>
          <a:xfrm>
            <a:off x="1732392" y="5742761"/>
            <a:ext cx="4502898" cy="410369"/>
          </a:xfrm>
          <a:prstGeom prst="rect">
            <a:avLst/>
          </a:prstGeom>
        </p:spPr>
        <p:txBody>
          <a:bodyPr wrap="square" lIns="0" tIns="0" rIns="0" bIns="0">
            <a:spAutoFit/>
          </a:bodyPr>
          <a:lstStyle/>
          <a:p>
            <a:pPr algn="ctr" fontAlgn="base">
              <a:spcBef>
                <a:spcPts val="400"/>
              </a:spcBef>
              <a:spcAft>
                <a:spcPts val="400"/>
              </a:spcAft>
              <a:buClr>
                <a:srgbClr val="000000">
                  <a:lumMod val="50000"/>
                  <a:lumOff val="50000"/>
                </a:srgbClr>
              </a:buClr>
              <a:buSzPct val="100000"/>
              <a:defRPr/>
            </a:pPr>
            <a:r>
              <a:rPr lang="en-US" sz="1000" i="1" kern="0" dirty="0">
                <a:solidFill>
                  <a:sysClr val="windowText" lastClr="000000"/>
                </a:solidFill>
              </a:rPr>
              <a:t>Principles of Product Development Flow, </a:t>
            </a:r>
            <a:r>
              <a:rPr lang="en-US" sz="1000" kern="0" dirty="0">
                <a:solidFill>
                  <a:sysClr val="windowText" lastClr="000000"/>
                </a:solidFill>
              </a:rPr>
              <a:t>Don Reinertsen</a:t>
            </a:r>
          </a:p>
          <a:p>
            <a:pPr algn="ctr" fontAlgn="base">
              <a:spcBef>
                <a:spcPts val="400"/>
              </a:spcBef>
              <a:spcAft>
                <a:spcPts val="400"/>
              </a:spcAft>
              <a:buClr>
                <a:srgbClr val="000000">
                  <a:lumMod val="50000"/>
                  <a:lumOff val="50000"/>
                </a:srgbClr>
              </a:buClr>
              <a:buSzPct val="100000"/>
              <a:defRPr/>
            </a:pPr>
            <a:r>
              <a:rPr lang="en-US" sz="1000" i="1" kern="0" dirty="0">
                <a:solidFill>
                  <a:sysClr val="windowText" lastClr="000000"/>
                </a:solidFill>
              </a:rPr>
              <a:t>Plan. Do. Check. Act. </a:t>
            </a:r>
            <a:r>
              <a:rPr lang="en-US" sz="1000" kern="0" dirty="0">
                <a:solidFill>
                  <a:sysClr val="windowText" lastClr="000000"/>
                </a:solidFill>
              </a:rPr>
              <a:t>(Adjust), W. Edwards Deming, Walter </a:t>
            </a:r>
            <a:r>
              <a:rPr lang="en-US" sz="1000" kern="0" dirty="0" err="1">
                <a:solidFill>
                  <a:sysClr val="windowText" lastClr="000000"/>
                </a:solidFill>
              </a:rPr>
              <a:t>Shewhart</a:t>
            </a:r>
            <a:r>
              <a:rPr lang="en-US" sz="1000" kern="0" dirty="0">
                <a:solidFill>
                  <a:sysClr val="windowText" lastClr="000000"/>
                </a:solidFill>
              </a:rPr>
              <a:t>, et al.</a:t>
            </a:r>
            <a:endParaRPr lang="en-US" sz="1000" i="1" kern="0" dirty="0">
              <a:solidFill>
                <a:sysClr val="windowText" lastClr="000000"/>
              </a:solidFill>
            </a:endParaRPr>
          </a:p>
        </p:txBody>
      </p:sp>
      <p:graphicFrame>
        <p:nvGraphicFramePr>
          <p:cNvPr id="7" name="Diagram 6"/>
          <p:cNvGraphicFramePr/>
          <p:nvPr>
            <p:extLst/>
          </p:nvPr>
        </p:nvGraphicFramePr>
        <p:xfrm>
          <a:off x="1879248" y="2410766"/>
          <a:ext cx="3381375" cy="244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2776715" y="3253151"/>
            <a:ext cx="1616204" cy="646331"/>
          </a:xfrm>
          <a:prstGeom prst="rect">
            <a:avLst/>
          </a:prstGeom>
          <a:noFill/>
        </p:spPr>
        <p:txBody>
          <a:bodyPr wrap="square" lIns="91440" tIns="45720" rIns="91440" bIns="45720">
            <a:spAutoFit/>
          </a:bodyPr>
          <a:lstStyle/>
          <a:p>
            <a:pPr algn="ctr"/>
            <a:r>
              <a:rPr lang="en-US" sz="3600" b="1" dirty="0">
                <a:ln w="31550" cmpd="sng">
                  <a:noFill/>
                  <a:prstDash val="solid"/>
                </a:ln>
              </a:rPr>
              <a:t>PDCA</a:t>
            </a:r>
          </a:p>
        </p:txBody>
      </p:sp>
      <p:sp>
        <p:nvSpPr>
          <p:cNvPr id="11" name="TextBox 10"/>
          <p:cNvSpPr txBox="1"/>
          <p:nvPr/>
        </p:nvSpPr>
        <p:spPr>
          <a:xfrm>
            <a:off x="1524001" y="5243932"/>
            <a:ext cx="4140057" cy="369332"/>
          </a:xfrm>
          <a:prstGeom prst="rect">
            <a:avLst/>
          </a:prstGeom>
          <a:noFill/>
        </p:spPr>
        <p:txBody>
          <a:bodyPr wrap="square" rtlCol="0">
            <a:spAutoFit/>
          </a:bodyPr>
          <a:lstStyle/>
          <a:p>
            <a:pPr algn="ctr"/>
            <a:r>
              <a:rPr lang="en-US" i="1" dirty="0"/>
              <a:t>The iterative learning cycle</a:t>
            </a:r>
          </a:p>
        </p:txBody>
      </p:sp>
    </p:spTree>
    <p:extLst>
      <p:ext uri="{BB962C8B-B14F-4D97-AF65-F5344CB8AC3E}">
        <p14:creationId xmlns:p14="http://schemas.microsoft.com/office/powerpoint/2010/main" val="2894610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Achieve Better Economic Value</a:t>
            </a:r>
            <a:endParaRPr lang="en-US" b="1" dirty="0"/>
          </a:p>
        </p:txBody>
      </p:sp>
      <p:sp>
        <p:nvSpPr>
          <p:cNvPr id="4" name="Content Placeholder 3"/>
          <p:cNvSpPr>
            <a:spLocks noGrp="1"/>
          </p:cNvSpPr>
          <p:nvPr>
            <p:ph idx="13"/>
          </p:nvPr>
        </p:nvSpPr>
        <p:spPr/>
        <p:txBody>
          <a:bodyPr/>
          <a:lstStyle/>
          <a:p>
            <a:r>
              <a:rPr lang="en-IN" dirty="0" smtClean="0"/>
              <a:t>Early delivery provides fast value with fast feedback</a:t>
            </a:r>
            <a:endParaRPr lang="en-IN" dirty="0"/>
          </a:p>
        </p:txBody>
      </p:sp>
      <p:sp>
        <p:nvSpPr>
          <p:cNvPr id="10" name="TextBox 9"/>
          <p:cNvSpPr txBox="1"/>
          <p:nvPr/>
        </p:nvSpPr>
        <p:spPr>
          <a:xfrm>
            <a:off x="4888361" y="6230699"/>
            <a:ext cx="778654" cy="400110"/>
          </a:xfrm>
          <a:prstGeom prst="rect">
            <a:avLst/>
          </a:prstGeom>
          <a:noFill/>
        </p:spPr>
        <p:txBody>
          <a:bodyPr wrap="none" rtlCol="0">
            <a:spAutoFit/>
          </a:bodyPr>
          <a:lstStyle/>
          <a:p>
            <a:pPr defTabSz="914400"/>
            <a:r>
              <a:rPr lang="en-US" sz="2000" b="1" dirty="0">
                <a:latin typeface="Arial"/>
                <a:cs typeface="Arial"/>
              </a:rPr>
              <a:t>Time</a:t>
            </a:r>
          </a:p>
        </p:txBody>
      </p:sp>
      <p:grpSp>
        <p:nvGrpSpPr>
          <p:cNvPr id="2" name="Group 4"/>
          <p:cNvGrpSpPr/>
          <p:nvPr>
            <p:custDataLst>
              <p:tags r:id="rId1"/>
            </p:custDataLst>
          </p:nvPr>
        </p:nvGrpSpPr>
        <p:grpSpPr>
          <a:xfrm>
            <a:off x="2454810" y="2148349"/>
            <a:ext cx="7182612" cy="4064792"/>
            <a:chOff x="443484" y="1354932"/>
            <a:chExt cx="6739128" cy="4608576"/>
          </a:xfrm>
        </p:grpSpPr>
        <p:cxnSp>
          <p:nvCxnSpPr>
            <p:cNvPr id="6" name="Straight Connector 5"/>
            <p:cNvCxnSpPr/>
            <p:nvPr/>
          </p:nvCxnSpPr>
          <p:spPr bwMode="auto">
            <a:xfrm rot="5400000">
              <a:off x="-1850416" y="3659220"/>
              <a:ext cx="4608576" cy="0"/>
            </a:xfrm>
            <a:prstGeom prst="line">
              <a:avLst/>
            </a:prstGeom>
            <a:solidFill>
              <a:schemeClr val="accent1"/>
            </a:solidFill>
            <a:ln w="38100" cap="flat" cmpd="sng" algn="ctr">
              <a:solidFill>
                <a:schemeClr val="tx1">
                  <a:lumMod val="65000"/>
                  <a:lumOff val="35000"/>
                </a:schemeClr>
              </a:solidFill>
              <a:prstDash val="solid"/>
              <a:round/>
              <a:headEnd type="triangle" w="med" len="med"/>
              <a:tailEnd type="none" w="med" len="med"/>
            </a:ln>
            <a:effectLst/>
          </p:spPr>
        </p:cxnSp>
        <p:cxnSp>
          <p:nvCxnSpPr>
            <p:cNvPr id="7" name="Straight Connector 6"/>
            <p:cNvCxnSpPr/>
            <p:nvPr/>
          </p:nvCxnSpPr>
          <p:spPr bwMode="auto">
            <a:xfrm>
              <a:off x="443484" y="5943600"/>
              <a:ext cx="6739128" cy="0"/>
            </a:xfrm>
            <a:prstGeom prst="line">
              <a:avLst/>
            </a:prstGeom>
            <a:solidFill>
              <a:schemeClr val="accent1"/>
            </a:solidFill>
            <a:ln w="38100" cap="flat" cmpd="sng" algn="ctr">
              <a:solidFill>
                <a:schemeClr val="tx1">
                  <a:lumMod val="65000"/>
                  <a:lumOff val="35000"/>
                </a:schemeClr>
              </a:solidFill>
              <a:prstDash val="solid"/>
              <a:round/>
              <a:headEnd type="none" w="med" len="med"/>
              <a:tailEnd type="triangle" w="med" len="med"/>
            </a:ln>
            <a:effectLst/>
          </p:spPr>
        </p:cxnSp>
      </p:grpSp>
      <p:sp>
        <p:nvSpPr>
          <p:cNvPr id="8" name="TextBox 7"/>
          <p:cNvSpPr txBox="1"/>
          <p:nvPr>
            <p:custDataLst>
              <p:tags r:id="rId2"/>
            </p:custDataLst>
          </p:nvPr>
        </p:nvSpPr>
        <p:spPr>
          <a:xfrm rot="16200000">
            <a:off x="1282587" y="4017045"/>
            <a:ext cx="1941557" cy="400110"/>
          </a:xfrm>
          <a:prstGeom prst="rect">
            <a:avLst/>
          </a:prstGeom>
          <a:noFill/>
        </p:spPr>
        <p:txBody>
          <a:bodyPr wrap="none" rtlCol="0">
            <a:spAutoFit/>
          </a:bodyPr>
          <a:lstStyle/>
          <a:p>
            <a:pPr defTabSz="914400"/>
            <a:r>
              <a:rPr lang="en-US" sz="2000" b="1" dirty="0">
                <a:latin typeface="Arial"/>
                <a:cs typeface="Arial"/>
              </a:rPr>
              <a:t>Value Delivery</a:t>
            </a:r>
          </a:p>
        </p:txBody>
      </p:sp>
      <p:cxnSp>
        <p:nvCxnSpPr>
          <p:cNvPr id="9" name="Straight Connector 8"/>
          <p:cNvCxnSpPr/>
          <p:nvPr/>
        </p:nvCxnSpPr>
        <p:spPr bwMode="auto">
          <a:xfrm rot="16200000" flipV="1">
            <a:off x="6288290" y="4136849"/>
            <a:ext cx="4064792" cy="0"/>
          </a:xfrm>
          <a:prstGeom prst="line">
            <a:avLst/>
          </a:prstGeom>
          <a:solidFill>
            <a:schemeClr val="accent1"/>
          </a:solidFill>
          <a:ln w="22225" cap="flat" cmpd="sng" algn="ctr">
            <a:solidFill>
              <a:schemeClr val="tx1">
                <a:lumMod val="65000"/>
                <a:lumOff val="35000"/>
              </a:schemeClr>
            </a:solidFill>
            <a:prstDash val="dash"/>
            <a:round/>
            <a:headEnd type="none" w="med" len="med"/>
            <a:tailEnd type="none" w="med" len="med"/>
          </a:ln>
          <a:effectLst/>
        </p:spPr>
      </p:cxnSp>
      <p:cxnSp>
        <p:nvCxnSpPr>
          <p:cNvPr id="11" name="Straight Connector 10"/>
          <p:cNvCxnSpPr/>
          <p:nvPr/>
        </p:nvCxnSpPr>
        <p:spPr bwMode="auto">
          <a:xfrm rot="16200000" flipV="1">
            <a:off x="1460856"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2" name="Straight Connector 11"/>
          <p:cNvCxnSpPr/>
          <p:nvPr/>
        </p:nvCxnSpPr>
        <p:spPr bwMode="auto">
          <a:xfrm rot="16200000" flipV="1">
            <a:off x="2424755"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3" name="Straight Connector 12"/>
          <p:cNvCxnSpPr/>
          <p:nvPr/>
        </p:nvCxnSpPr>
        <p:spPr bwMode="auto">
          <a:xfrm rot="16200000" flipV="1">
            <a:off x="3388654"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4" name="Straight Connector 13"/>
          <p:cNvCxnSpPr/>
          <p:nvPr/>
        </p:nvCxnSpPr>
        <p:spPr bwMode="auto">
          <a:xfrm rot="16200000" flipV="1">
            <a:off x="4352553" y="4200508"/>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5" name="Straight Connector 14"/>
          <p:cNvCxnSpPr/>
          <p:nvPr/>
        </p:nvCxnSpPr>
        <p:spPr bwMode="auto">
          <a:xfrm rot="16200000" flipV="1">
            <a:off x="5316452" y="4200508"/>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6" name="Rectangular Callout 15"/>
          <p:cNvSpPr/>
          <p:nvPr/>
        </p:nvSpPr>
        <p:spPr bwMode="auto">
          <a:xfrm>
            <a:off x="3460822" y="4213233"/>
            <a:ext cx="1658810" cy="481442"/>
          </a:xfrm>
          <a:prstGeom prst="wedgeRectCallout">
            <a:avLst>
              <a:gd name="adj1" fmla="val 51833"/>
              <a:gd name="adj2" fmla="val 109911"/>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algn="ctr" defTabSz="914400">
              <a:lnSpc>
                <a:spcPct val="90000"/>
              </a:lnSpc>
              <a:spcBef>
                <a:spcPct val="20000"/>
              </a:spcBef>
              <a:buClr>
                <a:srgbClr val="FFFFFF"/>
              </a:buClr>
              <a:buSzPct val="70000"/>
            </a:pPr>
            <a:r>
              <a:rPr lang="en-US" sz="2000" b="1" dirty="0">
                <a:ln>
                  <a:solidFill>
                    <a:srgbClr val="0085AC">
                      <a:alpha val="2000"/>
                    </a:srgbClr>
                  </a:solidFill>
                </a:ln>
                <a:solidFill>
                  <a:srgbClr val="FFFFFF"/>
                </a:solidFill>
                <a:latin typeface="Arial"/>
                <a:cs typeface="Arial"/>
              </a:rPr>
              <a:t>Incremental</a:t>
            </a:r>
          </a:p>
        </p:txBody>
      </p:sp>
      <p:sp>
        <p:nvSpPr>
          <p:cNvPr id="17" name="Rectangular Callout 16"/>
          <p:cNvSpPr/>
          <p:nvPr/>
        </p:nvSpPr>
        <p:spPr bwMode="auto">
          <a:xfrm>
            <a:off x="8844167" y="3007872"/>
            <a:ext cx="1459245" cy="481442"/>
          </a:xfrm>
          <a:prstGeom prst="wedgeRectCallout">
            <a:avLst>
              <a:gd name="adj1" fmla="val -73183"/>
              <a:gd name="adj2" fmla="val 168140"/>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algn="ctr" defTabSz="914400">
              <a:lnSpc>
                <a:spcPct val="90000"/>
              </a:lnSpc>
              <a:spcBef>
                <a:spcPct val="20000"/>
              </a:spcBef>
              <a:buClr>
                <a:srgbClr val="FFFFFF"/>
              </a:buClr>
              <a:buSzPct val="70000"/>
            </a:pPr>
            <a:r>
              <a:rPr lang="en-US" sz="2000" b="1" dirty="0">
                <a:ln>
                  <a:solidFill>
                    <a:srgbClr val="0085AC">
                      <a:alpha val="2000"/>
                    </a:srgbClr>
                  </a:solidFill>
                </a:ln>
                <a:solidFill>
                  <a:srgbClr val="FFFFFF"/>
                </a:solidFill>
                <a:latin typeface="Arial"/>
                <a:cs typeface="Arial"/>
              </a:rPr>
              <a:t>Waterfall</a:t>
            </a:r>
          </a:p>
        </p:txBody>
      </p:sp>
      <p:sp>
        <p:nvSpPr>
          <p:cNvPr id="35" name="TextBox 34"/>
          <p:cNvSpPr txBox="1"/>
          <p:nvPr/>
        </p:nvSpPr>
        <p:spPr>
          <a:xfrm>
            <a:off x="4683761" y="1724968"/>
            <a:ext cx="1688987" cy="369332"/>
          </a:xfrm>
          <a:prstGeom prst="rect">
            <a:avLst/>
          </a:prstGeom>
          <a:noFill/>
        </p:spPr>
        <p:txBody>
          <a:bodyPr wrap="none" rtlCol="0">
            <a:spAutoFit/>
          </a:bodyPr>
          <a:lstStyle/>
          <a:p>
            <a:pPr algn="l"/>
            <a:r>
              <a:rPr lang="en-US" dirty="0">
                <a:latin typeface="Arial"/>
                <a:cs typeface="Arial"/>
              </a:rPr>
              <a:t>Fast feedback</a:t>
            </a:r>
          </a:p>
        </p:txBody>
      </p:sp>
      <p:cxnSp>
        <p:nvCxnSpPr>
          <p:cNvPr id="36" name="Straight Arrow Connector 35"/>
          <p:cNvCxnSpPr/>
          <p:nvPr/>
        </p:nvCxnSpPr>
        <p:spPr bwMode="auto">
          <a:xfrm>
            <a:off x="300736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7" name="Straight Arrow Connector 36"/>
          <p:cNvCxnSpPr/>
          <p:nvPr/>
        </p:nvCxnSpPr>
        <p:spPr bwMode="auto">
          <a:xfrm>
            <a:off x="492760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8" name="Straight Arrow Connector 37"/>
          <p:cNvCxnSpPr/>
          <p:nvPr/>
        </p:nvCxnSpPr>
        <p:spPr bwMode="auto">
          <a:xfrm>
            <a:off x="397256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9" name="Straight Arrow Connector 38"/>
          <p:cNvCxnSpPr/>
          <p:nvPr/>
        </p:nvCxnSpPr>
        <p:spPr bwMode="auto">
          <a:xfrm>
            <a:off x="683768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0" name="Straight Arrow Connector 39"/>
          <p:cNvCxnSpPr/>
          <p:nvPr/>
        </p:nvCxnSpPr>
        <p:spPr bwMode="auto">
          <a:xfrm>
            <a:off x="785368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1" name="Straight Arrow Connector 40"/>
          <p:cNvCxnSpPr/>
          <p:nvPr/>
        </p:nvCxnSpPr>
        <p:spPr bwMode="auto">
          <a:xfrm>
            <a:off x="591312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sp>
        <p:nvSpPr>
          <p:cNvPr id="44" name="Rectangle 43"/>
          <p:cNvSpPr/>
          <p:nvPr/>
        </p:nvSpPr>
        <p:spPr bwMode="auto">
          <a:xfrm>
            <a:off x="3543967" y="564589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5" name="Rectangle 44"/>
          <p:cNvSpPr/>
          <p:nvPr/>
        </p:nvSpPr>
        <p:spPr bwMode="auto">
          <a:xfrm>
            <a:off x="4497947" y="564589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6" name="Rectangle 45"/>
          <p:cNvSpPr/>
          <p:nvPr/>
        </p:nvSpPr>
        <p:spPr bwMode="auto">
          <a:xfrm>
            <a:off x="5451928" y="564213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7" name="Rectangle 46"/>
          <p:cNvSpPr/>
          <p:nvPr/>
        </p:nvSpPr>
        <p:spPr bwMode="auto">
          <a:xfrm>
            <a:off x="4500854" y="5103675"/>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8" name="Rectangle 47"/>
          <p:cNvSpPr/>
          <p:nvPr/>
        </p:nvSpPr>
        <p:spPr bwMode="auto">
          <a:xfrm>
            <a:off x="5454835" y="5103675"/>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9" name="Rectangle 48"/>
          <p:cNvSpPr/>
          <p:nvPr/>
        </p:nvSpPr>
        <p:spPr bwMode="auto">
          <a:xfrm>
            <a:off x="5454835" y="4568974"/>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0" name="Rectangle 49"/>
          <p:cNvSpPr/>
          <p:nvPr/>
        </p:nvSpPr>
        <p:spPr bwMode="auto">
          <a:xfrm>
            <a:off x="6426729" y="5648789"/>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1" name="Rectangle 50"/>
          <p:cNvSpPr/>
          <p:nvPr/>
        </p:nvSpPr>
        <p:spPr bwMode="auto">
          <a:xfrm>
            <a:off x="6429636" y="511032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2" name="Rectangle 51"/>
          <p:cNvSpPr/>
          <p:nvPr/>
        </p:nvSpPr>
        <p:spPr bwMode="auto">
          <a:xfrm>
            <a:off x="6429636" y="4575626"/>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3" name="Rectangle 52"/>
          <p:cNvSpPr/>
          <p:nvPr/>
        </p:nvSpPr>
        <p:spPr bwMode="auto">
          <a:xfrm>
            <a:off x="6429635" y="4044683"/>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4" name="Rectangle 53"/>
          <p:cNvSpPr/>
          <p:nvPr/>
        </p:nvSpPr>
        <p:spPr bwMode="auto">
          <a:xfrm>
            <a:off x="7411939" y="5645029"/>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5" name="Rectangle 54"/>
          <p:cNvSpPr/>
          <p:nvPr/>
        </p:nvSpPr>
        <p:spPr bwMode="auto">
          <a:xfrm>
            <a:off x="7414846" y="510656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6" name="Rectangle 55"/>
          <p:cNvSpPr/>
          <p:nvPr/>
        </p:nvSpPr>
        <p:spPr bwMode="auto">
          <a:xfrm>
            <a:off x="7414846" y="4571866"/>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7" name="Rectangle 56"/>
          <p:cNvSpPr/>
          <p:nvPr/>
        </p:nvSpPr>
        <p:spPr bwMode="auto">
          <a:xfrm>
            <a:off x="7414845" y="4040923"/>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8" name="Rectangle 57"/>
          <p:cNvSpPr/>
          <p:nvPr/>
        </p:nvSpPr>
        <p:spPr bwMode="auto">
          <a:xfrm>
            <a:off x="7411093" y="3506222"/>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33" name="Freeform 32"/>
          <p:cNvSpPr/>
          <p:nvPr/>
        </p:nvSpPr>
        <p:spPr bwMode="auto">
          <a:xfrm>
            <a:off x="8238536" y="3962275"/>
            <a:ext cx="482983" cy="2232049"/>
          </a:xfrm>
          <a:custGeom>
            <a:avLst/>
            <a:gdLst>
              <a:gd name="connsiteX0" fmla="*/ 2048256 w 2048256"/>
              <a:gd name="connsiteY0" fmla="*/ 0 h 1975104"/>
              <a:gd name="connsiteX1" fmla="*/ 1362456 w 2048256"/>
              <a:gd name="connsiteY1" fmla="*/ 1307592 h 1975104"/>
              <a:gd name="connsiteX2" fmla="*/ 0 w 2048256"/>
              <a:gd name="connsiteY2" fmla="*/ 1975104 h 1975104"/>
              <a:gd name="connsiteX3" fmla="*/ 0 w 2048256"/>
              <a:gd name="connsiteY3" fmla="*/ 1975104 h 1975104"/>
              <a:gd name="connsiteX0" fmla="*/ 2048256 w 2048256"/>
              <a:gd name="connsiteY0" fmla="*/ 0 h 1975104"/>
              <a:gd name="connsiteX1" fmla="*/ 1362457 w 2048256"/>
              <a:gd name="connsiteY1" fmla="*/ 1205896 h 1975104"/>
              <a:gd name="connsiteX2" fmla="*/ 0 w 2048256"/>
              <a:gd name="connsiteY2" fmla="*/ 1975104 h 1975104"/>
              <a:gd name="connsiteX3" fmla="*/ 0 w 2048256"/>
              <a:gd name="connsiteY3" fmla="*/ 1975104 h 1975104"/>
            </a:gdLst>
            <a:ahLst/>
            <a:cxnLst>
              <a:cxn ang="0">
                <a:pos x="connsiteX0" y="connsiteY0"/>
              </a:cxn>
              <a:cxn ang="0">
                <a:pos x="connsiteX1" y="connsiteY1"/>
              </a:cxn>
              <a:cxn ang="0">
                <a:pos x="connsiteX2" y="connsiteY2"/>
              </a:cxn>
              <a:cxn ang="0">
                <a:pos x="connsiteX3" y="connsiteY3"/>
              </a:cxn>
            </a:cxnLst>
            <a:rect l="l" t="t" r="r" b="b"/>
            <a:pathLst>
              <a:path w="2048256" h="1975104">
                <a:moveTo>
                  <a:pt x="2048256" y="0"/>
                </a:moveTo>
                <a:cubicBezTo>
                  <a:pt x="1876044" y="489204"/>
                  <a:pt x="1703833" y="876712"/>
                  <a:pt x="1362457" y="1205896"/>
                </a:cubicBezTo>
                <a:cubicBezTo>
                  <a:pt x="1021081" y="1535080"/>
                  <a:pt x="227076" y="1846903"/>
                  <a:pt x="0" y="1975104"/>
                </a:cubicBezTo>
                <a:lnTo>
                  <a:pt x="0" y="1975104"/>
                </a:lnTo>
              </a:path>
            </a:pathLst>
          </a:custGeom>
          <a:noFill/>
          <a:ln w="66675" cmpd="sng">
            <a:solidFill>
              <a:schemeClr val="accent2"/>
            </a:solidFill>
            <a:round/>
            <a:headEnd/>
            <a:tailEnd/>
          </a:ln>
          <a:effectLst/>
        </p:spPr>
        <p:txBody>
          <a:bodyPr/>
          <a:lstStyle/>
          <a:p>
            <a:pPr defTabSz="914400"/>
            <a:endParaRPr lang="en-US" dirty="0">
              <a:ln w="76200" cmpd="sng">
                <a:solidFill>
                  <a:srgbClr val="000000"/>
                </a:solidFill>
              </a:ln>
              <a:solidFill>
                <a:srgbClr val="000000"/>
              </a:solidFill>
              <a:latin typeface="Arial"/>
              <a:cs typeface="Arial"/>
            </a:endParaRPr>
          </a:p>
        </p:txBody>
      </p:sp>
    </p:spTree>
    <p:extLst>
      <p:ext uri="{BB962C8B-B14F-4D97-AF65-F5344CB8AC3E}">
        <p14:creationId xmlns:p14="http://schemas.microsoft.com/office/powerpoint/2010/main" val="1493366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aphicFrame>
        <p:nvGraphicFramePr>
          <p:cNvPr id="113" name="Shape 113"/>
          <p:cNvGraphicFramePr/>
          <p:nvPr/>
        </p:nvGraphicFramePr>
        <p:xfrm>
          <a:off x="203201" y="203200"/>
          <a:ext cx="11798300" cy="4936744"/>
        </p:xfrm>
        <a:graphic>
          <a:graphicData uri="http://schemas.openxmlformats.org/drawingml/2006/table">
            <a:tbl>
              <a:tblPr>
                <a:noFill/>
              </a:tblPr>
              <a:tblGrid>
                <a:gridCol w="1130300"/>
                <a:gridCol w="2133600"/>
                <a:gridCol w="2133600"/>
                <a:gridCol w="2133600"/>
                <a:gridCol w="2133600"/>
                <a:gridCol w="2133600"/>
              </a:tblGrid>
              <a:tr h="720344">
                <a:tc gridSpan="6">
                  <a:txBody>
                    <a:bodyPr/>
                    <a:lstStyle/>
                    <a:p>
                      <a:pPr lvl="0" algn="ctr" rtl="0">
                        <a:lnSpc>
                          <a:spcPct val="120000"/>
                        </a:lnSpc>
                        <a:spcBef>
                          <a:spcPts val="0"/>
                        </a:spcBef>
                        <a:buNone/>
                      </a:pPr>
                      <a:r>
                        <a:rPr lang="en" sz="2100" b="1">
                          <a:solidFill>
                            <a:srgbClr val="980000"/>
                          </a:solidFill>
                          <a:latin typeface="Proxima Nova"/>
                          <a:ea typeface="Proxima Nova"/>
                          <a:cs typeface="Proxima Nova"/>
                          <a:sym typeface="Proxima Nova"/>
                        </a:rPr>
                        <a:t>Red Hat Consulting DevOps Continuous Delivery Model</a:t>
                      </a:r>
                    </a:p>
                  </a:txBody>
                  <a:tcPr marL="139700" marR="139700" marT="165100" marB="165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67360">
                <a:tc>
                  <a:txBody>
                    <a:bodyPr/>
                    <a:lstStyle/>
                    <a:p>
                      <a:pPr lvl="0" rtl="0">
                        <a:spcBef>
                          <a:spcPts val="0"/>
                        </a:spcBef>
                        <a:buNone/>
                      </a:pPr>
                      <a:endParaRPr sz="2400"/>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7B7B7"/>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1 (Initial)</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2</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3 (Improved)</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4</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5 (Optimizing)</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r>
              <a:tr h="3749040">
                <a:tc>
                  <a:txBody>
                    <a:bodyPr/>
                    <a:lstStyle/>
                    <a:p>
                      <a:pPr lvl="0" algn="ctr" rtl="0">
                        <a:lnSpc>
                          <a:spcPct val="120000"/>
                        </a:lnSpc>
                        <a:spcBef>
                          <a:spcPts val="0"/>
                        </a:spcBef>
                        <a:buNone/>
                      </a:pPr>
                      <a:r>
                        <a:rPr lang="en" sz="1300" b="1">
                          <a:latin typeface="Droid Sans"/>
                          <a:ea typeface="Droid Sans"/>
                          <a:cs typeface="Droid Sans"/>
                          <a:sym typeface="Droid Sans"/>
                        </a:rPr>
                        <a:t>Culture &amp; Organization</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7B7B7"/>
                    </a:solidFill>
                  </a:tcPr>
                </a:tc>
                <a:tc>
                  <a:txBody>
                    <a:bodyPr/>
                    <a:lstStyle/>
                    <a:p>
                      <a:pPr lvl="0" rtl="0">
                        <a:lnSpc>
                          <a:spcPct val="120000"/>
                        </a:lnSpc>
                        <a:spcBef>
                          <a:spcPts val="0"/>
                        </a:spcBef>
                        <a:buNone/>
                      </a:pPr>
                      <a:r>
                        <a:rPr lang="en" sz="1300">
                          <a:latin typeface="Droid Sans"/>
                          <a:ea typeface="Droid Sans"/>
                          <a:cs typeface="Droid Sans"/>
                          <a:sym typeface="Droid Sans"/>
                        </a:rPr>
                        <a:t>Teams organised based on platform/technology.</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Defined and documented processes.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Low cooperation or power-oriented.</a:t>
                      </a:r>
                    </a:p>
                    <a:p>
                      <a:pPr lvl="0" rtl="0">
                        <a:lnSpc>
                          <a:spcPct val="115000"/>
                        </a:lnSpc>
                        <a:spcBef>
                          <a:spcPts val="0"/>
                        </a:spcBef>
                        <a:buNone/>
                      </a:pPr>
                      <a:endParaRPr sz="1300">
                        <a:latin typeface="Droid Sans"/>
                        <a:ea typeface="Droid Sans"/>
                        <a:cs typeface="Droid Sans"/>
                        <a:sym typeface="Droid Sans"/>
                      </a:endParaRP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i="1">
                          <a:latin typeface="Droid Sans"/>
                          <a:ea typeface="Droid Sans"/>
                          <a:cs typeface="Droid Sans"/>
                          <a:sym typeface="Droid Sans"/>
                        </a:rPr>
                        <a:t>Agile Adoption</a:t>
                      </a:r>
                      <a:br>
                        <a:rPr lang="en" sz="1300" i="1">
                          <a:latin typeface="Droid Sans"/>
                          <a:ea typeface="Droid Sans"/>
                          <a:cs typeface="Droid Sans"/>
                          <a:sym typeface="Droid Sans"/>
                        </a:rPr>
                      </a:br>
                      <a:r>
                        <a:rPr lang="en" sz="1300" i="1">
                          <a:latin typeface="Droid Sans"/>
                          <a:ea typeface="Droid Sans"/>
                          <a:cs typeface="Droid Sans"/>
                          <a:sym typeface="Droid Sans"/>
                        </a:rPr>
                        <a:t/>
                      </a:r>
                      <a:br>
                        <a:rPr lang="en" sz="1300" i="1">
                          <a:latin typeface="Droid Sans"/>
                          <a:ea typeface="Droid Sans"/>
                          <a:cs typeface="Droid Sans"/>
                          <a:sym typeface="Droid Sans"/>
                        </a:rPr>
                      </a:br>
                      <a:endParaRPr lang="en" sz="1300" i="1">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One backlog per team.</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Remove team boundaries.</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Share the pain.</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Modest cooperation or rule-oriented.</a:t>
                      </a:r>
                    </a:p>
                    <a:p>
                      <a:pPr lvl="0" rtl="0">
                        <a:lnSpc>
                          <a:spcPct val="115000"/>
                        </a:lnSpc>
                        <a:spcBef>
                          <a:spcPts val="0"/>
                        </a:spcBef>
                        <a:buNone/>
                      </a:pPr>
                      <a:endParaRPr sz="1300">
                        <a:latin typeface="Droid Sans"/>
                        <a:ea typeface="Droid Sans"/>
                        <a:cs typeface="Droid Sans"/>
                        <a:sym typeface="Droid Sans"/>
                      </a:endParaRP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i="1">
                          <a:latin typeface="Droid Sans"/>
                          <a:ea typeface="Droid Sans"/>
                          <a:cs typeface="Droid Sans"/>
                          <a:sym typeface="Droid Sans"/>
                        </a:rPr>
                        <a:t>Scaled Agile Approach</a:t>
                      </a:r>
                      <a:br>
                        <a:rPr lang="en" sz="1300" i="1">
                          <a:latin typeface="Droid Sans"/>
                          <a:ea typeface="Droid Sans"/>
                          <a:cs typeface="Droid Sans"/>
                          <a:sym typeface="Droid Sans"/>
                        </a:rPr>
                      </a:br>
                      <a:r>
                        <a:rPr lang="en" sz="1300" i="1">
                          <a:latin typeface="Droid Sans"/>
                          <a:ea typeface="Droid Sans"/>
                          <a:cs typeface="Droid Sans"/>
                          <a:sym typeface="Droid Sans"/>
                        </a:rPr>
                        <a:t> (SAFe or other)</a:t>
                      </a:r>
                      <a:br>
                        <a:rPr lang="en" sz="1300" i="1">
                          <a:latin typeface="Droid Sans"/>
                          <a:ea typeface="Droid Sans"/>
                          <a:cs typeface="Droid Sans"/>
                          <a:sym typeface="Droid Sans"/>
                        </a:rPr>
                      </a:br>
                      <a:r>
                        <a:rPr lang="en" sz="1300" i="1">
                          <a:latin typeface="Droid Sans"/>
                          <a:ea typeface="Droid Sans"/>
                          <a:cs typeface="Droid Sans"/>
                          <a:sym typeface="Droid Sans"/>
                        </a:rPr>
                        <a:t/>
                      </a:r>
                      <a:br>
                        <a:rPr lang="en" sz="1300" i="1">
                          <a:latin typeface="Droid Sans"/>
                          <a:ea typeface="Droid Sans"/>
                          <a:cs typeface="Droid Sans"/>
                          <a:sym typeface="Droid Sans"/>
                        </a:rPr>
                      </a:br>
                      <a:endParaRPr lang="en" sz="1300" i="1">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Extended team collaboration.</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Remove boundary dev/ops.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Common process for all changes.</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a:latin typeface="Droid Sans"/>
                          <a:ea typeface="Droid Sans"/>
                          <a:cs typeface="Droid Sans"/>
                          <a:sym typeface="Droid Sans"/>
                        </a:rPr>
                        <a:t>Cross-team continuous improvement.</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Teams responsible all the way to production.</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a:latin typeface="Droid Sans"/>
                          <a:ea typeface="Droid Sans"/>
                          <a:cs typeface="Droid Sans"/>
                          <a:sym typeface="Droid Sans"/>
                        </a:rPr>
                        <a:t>Cross functional teams.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High cooperation or performance-oriented.</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
        <p:nvSpPr>
          <p:cNvPr id="2" name="Slide Number Placeholder 1"/>
          <p:cNvSpPr>
            <a:spLocks noGrp="1"/>
          </p:cNvSpPr>
          <p:nvPr>
            <p:ph type="sldNum"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3181166886"/>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sz="4400" dirty="0" smtClean="0"/>
              <a:t>How to hit the ground running</a:t>
            </a:r>
            <a:endParaRPr lang="en-US" sz="4400" dirty="0"/>
          </a:p>
        </p:txBody>
      </p:sp>
    </p:spTree>
    <p:extLst>
      <p:ext uri="{BB962C8B-B14F-4D97-AF65-F5344CB8AC3E}">
        <p14:creationId xmlns:p14="http://schemas.microsoft.com/office/powerpoint/2010/main" val="2638828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Agenda</a:t>
            </a:r>
            <a:endParaRPr lang="en-US" sz="4000" dirty="0"/>
          </a:p>
        </p:txBody>
      </p:sp>
      <p:sp>
        <p:nvSpPr>
          <p:cNvPr id="5" name="Content Placeholder 4"/>
          <p:cNvSpPr>
            <a:spLocks noGrp="1"/>
          </p:cNvSpPr>
          <p:nvPr>
            <p:ph sz="quarter" idx="13"/>
          </p:nvPr>
        </p:nvSpPr>
        <p:spPr/>
        <p:txBody>
          <a:bodyPr/>
          <a:lstStyle/>
          <a:p>
            <a:r>
              <a:rPr lang="en-US" dirty="0" smtClean="0"/>
              <a:t>Waterfall Overview</a:t>
            </a:r>
          </a:p>
          <a:p>
            <a:r>
              <a:rPr lang="en-US" dirty="0" smtClean="0"/>
              <a:t>Agile History</a:t>
            </a:r>
          </a:p>
          <a:p>
            <a:r>
              <a:rPr lang="en-US" dirty="0" smtClean="0"/>
              <a:t>How to </a:t>
            </a:r>
            <a:r>
              <a:rPr lang="en-US" dirty="0"/>
              <a:t>e</a:t>
            </a:r>
            <a:r>
              <a:rPr lang="en-US" dirty="0" smtClean="0"/>
              <a:t>xcel in Team Agile</a:t>
            </a:r>
          </a:p>
          <a:p>
            <a:r>
              <a:rPr lang="en-US" dirty="0" smtClean="0"/>
              <a:t>How to Scale Agile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91" y="3308808"/>
            <a:ext cx="7639266" cy="2673743"/>
          </a:xfrm>
          <a:prstGeom prst="rect">
            <a:avLst/>
          </a:prstGeom>
        </p:spPr>
      </p:pic>
      <p:sp>
        <p:nvSpPr>
          <p:cNvPr id="7" name="Date Placeholder 6"/>
          <p:cNvSpPr>
            <a:spLocks noGrp="1"/>
          </p:cNvSpPr>
          <p:nvPr>
            <p:ph type="dt" sz="half" idx="2"/>
          </p:nvPr>
        </p:nvSpPr>
        <p:spPr/>
        <p:txBody>
          <a:bodyPr/>
          <a:lstStyle/>
          <a:p>
            <a:fld id="{14A4ECA5-9D37-434D-8282-7639B2995167}" type="datetime1">
              <a:rPr lang="en-US" smtClean="0"/>
              <a:t>7/20/2015</a:t>
            </a:fld>
            <a:endParaRPr lang="en-US" dirty="0"/>
          </a:p>
        </p:txBody>
      </p:sp>
      <p:sp>
        <p:nvSpPr>
          <p:cNvPr id="8" name="Footer Placeholder 7"/>
          <p:cNvSpPr>
            <a:spLocks noGrp="1"/>
          </p:cNvSpPr>
          <p:nvPr>
            <p:ph type="ftr" sz="quarter" idx="3"/>
          </p:nvPr>
        </p:nvSpPr>
        <p:spPr/>
        <p:txBody>
          <a:bodyPr/>
          <a:lstStyle/>
          <a:p>
            <a:r>
              <a:rPr lang="en-US" smtClean="0"/>
              <a:t>Red Hat Confidential</a:t>
            </a:r>
            <a:endParaRPr lang="en-US" dirty="0"/>
          </a:p>
        </p:txBody>
      </p:sp>
      <p:sp>
        <p:nvSpPr>
          <p:cNvPr id="9" name="Slide Number Placeholder 8"/>
          <p:cNvSpPr>
            <a:spLocks noGrp="1"/>
          </p:cNvSpPr>
          <p:nvPr>
            <p:ph type="sldNum" sz="quarter" idx="4"/>
          </p:nvPr>
        </p:nvSpPr>
        <p:spPr/>
        <p:txBody>
          <a:bodyPr/>
          <a:lstStyle/>
          <a:p>
            <a:fld id="{6E7E0360-FE43-4DB8-BD99-1AFE7C817886}" type="slidenum">
              <a:rPr lang="en-US" smtClean="0"/>
              <a:pPr/>
              <a:t>2</a:t>
            </a:fld>
            <a:endParaRPr lang="en-US" dirty="0"/>
          </a:p>
        </p:txBody>
      </p:sp>
    </p:spTree>
    <p:extLst>
      <p:ext uri="{BB962C8B-B14F-4D97-AF65-F5344CB8AC3E}">
        <p14:creationId xmlns:p14="http://schemas.microsoft.com/office/powerpoint/2010/main" val="4215667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do?!</a:t>
            </a:r>
            <a:endParaRPr lang="en-US" dirty="0"/>
          </a:p>
        </p:txBody>
      </p:sp>
      <p:sp>
        <p:nvSpPr>
          <p:cNvPr id="3" name="Content Placeholder 2"/>
          <p:cNvSpPr>
            <a:spLocks noGrp="1"/>
          </p:cNvSpPr>
          <p:nvPr>
            <p:ph sz="quarter" idx="13"/>
          </p:nvPr>
        </p:nvSpPr>
        <p:spPr/>
        <p:txBody>
          <a:bodyPr/>
          <a:lstStyle/>
          <a:p>
            <a:r>
              <a:rPr lang="en-US" dirty="0" smtClean="0"/>
              <a:t>Understand key terms (see handout)</a:t>
            </a:r>
          </a:p>
          <a:p>
            <a:r>
              <a:rPr lang="en-US" dirty="0"/>
              <a:t>Attend and participate in ceremonies</a:t>
            </a:r>
          </a:p>
          <a:p>
            <a:pPr lvl="1"/>
            <a:r>
              <a:rPr lang="en-US" dirty="0"/>
              <a:t>Planning, Grooming, DSU, Demo, Retro</a:t>
            </a:r>
          </a:p>
          <a:p>
            <a:r>
              <a:rPr lang="en-US" dirty="0" smtClean="0"/>
              <a:t>Ask </a:t>
            </a:r>
            <a:r>
              <a:rPr lang="en-US" dirty="0" smtClean="0"/>
              <a:t>Questions throughout</a:t>
            </a:r>
          </a:p>
          <a:p>
            <a:r>
              <a:rPr lang="en-US" dirty="0" smtClean="0"/>
              <a:t>Keep in mind continuous improvement</a:t>
            </a:r>
          </a:p>
          <a:p>
            <a:r>
              <a:rPr lang="en-US" dirty="0" smtClean="0"/>
              <a:t>Maintain open communication streams with </a:t>
            </a:r>
            <a:r>
              <a:rPr lang="en-US" dirty="0" smtClean="0"/>
              <a:t>EVERYONE</a:t>
            </a:r>
          </a:p>
          <a:p>
            <a:r>
              <a:rPr lang="en-US" dirty="0" smtClean="0"/>
              <a:t>Reduce Context Switching and having too much Work in Progress (WIP)</a:t>
            </a:r>
          </a:p>
          <a:p>
            <a:pPr lvl="1"/>
            <a:r>
              <a:rPr lang="en-US" dirty="0" smtClean="0"/>
              <a:t>Don’t try to multi-task</a:t>
            </a:r>
            <a:endParaRPr lang="en-US" dirty="0" smtClean="0"/>
          </a:p>
          <a:p>
            <a:endParaRPr lang="en-US" dirty="0"/>
          </a:p>
        </p:txBody>
      </p:sp>
      <p:sp>
        <p:nvSpPr>
          <p:cNvPr id="4" name="Date Placeholder 3"/>
          <p:cNvSpPr>
            <a:spLocks noGrp="1"/>
          </p:cNvSpPr>
          <p:nvPr>
            <p:ph type="dt" sz="half" idx="2"/>
          </p:nvPr>
        </p:nvSpPr>
        <p:spPr/>
        <p:txBody>
          <a:bodyPr/>
          <a:lstStyle/>
          <a:p>
            <a:fld id="{C674204C-0393-4AA3-9F80-B5368EE43285}"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20</a:t>
            </a:fld>
            <a:endParaRPr lang="en-US" dirty="0"/>
          </a:p>
        </p:txBody>
      </p:sp>
    </p:spTree>
    <p:extLst>
      <p:ext uri="{BB962C8B-B14F-4D97-AF65-F5344CB8AC3E}">
        <p14:creationId xmlns:p14="http://schemas.microsoft.com/office/powerpoint/2010/main" val="3779910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809" y="464311"/>
            <a:ext cx="5534976" cy="911353"/>
          </a:xfrm>
          <a:solidFill>
            <a:schemeClr val="bg1">
              <a:alpha val="0"/>
            </a:schemeClr>
          </a:solidFill>
          <a:ln>
            <a:solidFill>
              <a:schemeClr val="bg1">
                <a:alpha val="0"/>
              </a:schemeClr>
            </a:solidFill>
          </a:ln>
        </p:spPr>
        <p:txBody>
          <a:bodyPr/>
          <a:lstStyle/>
          <a:p>
            <a:r>
              <a:rPr lang="en-US" dirty="0"/>
              <a:t>Exercise: </a:t>
            </a:r>
            <a:r>
              <a:rPr lang="en-US" dirty="0" smtClean="0"/>
              <a:t/>
            </a:r>
            <a:br>
              <a:rPr lang="en-US" dirty="0" smtClean="0"/>
            </a:br>
            <a:r>
              <a:rPr lang="en-US" dirty="0" smtClean="0"/>
              <a:t>Context Switching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681" y="1399801"/>
            <a:ext cx="4290294" cy="4434717"/>
          </a:xfrm>
          <a:prstGeom prst="rect">
            <a:avLst/>
          </a:prstGeom>
        </p:spPr>
      </p:pic>
      <p:sp>
        <p:nvSpPr>
          <p:cNvPr id="11" name="Content Placeholder 3"/>
          <p:cNvSpPr txBox="1">
            <a:spLocks/>
          </p:cNvSpPr>
          <p:nvPr/>
        </p:nvSpPr>
        <p:spPr>
          <a:xfrm>
            <a:off x="6837235" y="881425"/>
            <a:ext cx="3505502" cy="5945951"/>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spcBef>
                <a:spcPts val="800"/>
              </a:spcBef>
              <a:buClr>
                <a:srgbClr val="000000">
                  <a:lumMod val="50000"/>
                  <a:lumOff val="50000"/>
                </a:srgbClr>
              </a:buClr>
              <a:buNone/>
            </a:pPr>
            <a:r>
              <a:rPr lang="en-US" sz="1800" b="1" dirty="0">
                <a:solidFill>
                  <a:srgbClr val="DA7009"/>
                </a:solidFill>
              </a:rPr>
              <a:t>Notes:</a:t>
            </a:r>
          </a:p>
          <a:p>
            <a:pPr indent="-352425">
              <a:lnSpc>
                <a:spcPts val="2360"/>
              </a:lnSpc>
              <a:spcBef>
                <a:spcPts val="1200"/>
              </a:spcBef>
              <a:buClr>
                <a:srgbClr val="000000">
                  <a:lumMod val="50000"/>
                  <a:lumOff val="50000"/>
                </a:srgbClr>
              </a:buClr>
            </a:pPr>
            <a:r>
              <a:rPr lang="en-US" sz="1700" dirty="0" smtClean="0"/>
              <a:t>The first time you will write each row before proceeding to the next:</a:t>
            </a:r>
          </a:p>
          <a:p>
            <a:pPr lvl="1" indent="-352425">
              <a:lnSpc>
                <a:spcPts val="2360"/>
              </a:lnSpc>
              <a:spcBef>
                <a:spcPts val="1200"/>
              </a:spcBef>
              <a:spcAft>
                <a:spcPts val="0"/>
              </a:spcAft>
              <a:buClr>
                <a:srgbClr val="000000">
                  <a:lumMod val="50000"/>
                  <a:lumOff val="50000"/>
                </a:srgbClr>
              </a:buClr>
            </a:pPr>
            <a:r>
              <a:rPr lang="en-US" sz="1500" dirty="0" smtClean="0"/>
              <a:t>A     I     1</a:t>
            </a:r>
          </a:p>
          <a:p>
            <a:pPr lvl="1" indent="-352425">
              <a:spcBef>
                <a:spcPts val="0"/>
              </a:spcBef>
              <a:spcAft>
                <a:spcPts val="0"/>
              </a:spcAft>
              <a:buClr>
                <a:srgbClr val="000000">
                  <a:lumMod val="50000"/>
                  <a:lumOff val="50000"/>
                </a:srgbClr>
              </a:buClr>
            </a:pPr>
            <a:r>
              <a:rPr lang="en-US" sz="1500" dirty="0" smtClean="0"/>
              <a:t>B     II    2</a:t>
            </a:r>
          </a:p>
          <a:p>
            <a:pPr lvl="1" indent="-352425">
              <a:spcBef>
                <a:spcPts val="0"/>
              </a:spcBef>
              <a:spcAft>
                <a:spcPts val="0"/>
              </a:spcAft>
              <a:buClr>
                <a:srgbClr val="000000">
                  <a:lumMod val="50000"/>
                  <a:lumOff val="50000"/>
                </a:srgbClr>
              </a:buClr>
            </a:pPr>
            <a:r>
              <a:rPr lang="en-US" sz="1500" dirty="0" smtClean="0"/>
              <a:t>C     III   3</a:t>
            </a:r>
            <a:endParaRPr lang="en-US" sz="1500" dirty="0"/>
          </a:p>
          <a:p>
            <a:pPr>
              <a:lnSpc>
                <a:spcPts val="2360"/>
              </a:lnSpc>
              <a:spcBef>
                <a:spcPts val="1200"/>
              </a:spcBef>
              <a:buClr>
                <a:srgbClr val="000000">
                  <a:lumMod val="50000"/>
                  <a:lumOff val="50000"/>
                </a:srgbClr>
              </a:buClr>
            </a:pPr>
            <a:r>
              <a:rPr lang="en-US" sz="1700" dirty="0" smtClean="0"/>
              <a:t>The second time you will write each column before moving to the next</a:t>
            </a:r>
            <a:endParaRPr lang="en-US" sz="1700" dirty="0"/>
          </a:p>
        </p:txBody>
      </p:sp>
      <p:sp>
        <p:nvSpPr>
          <p:cNvPr id="8" name="Content Placeholder 5"/>
          <p:cNvSpPr txBox="1">
            <a:spLocks/>
          </p:cNvSpPr>
          <p:nvPr/>
        </p:nvSpPr>
        <p:spPr>
          <a:xfrm>
            <a:off x="2151842" y="1970666"/>
            <a:ext cx="3840293" cy="3268851"/>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spcAft>
                <a:spcPts val="0"/>
              </a:spcAft>
              <a:buClr>
                <a:srgbClr val="000000">
                  <a:lumMod val="50000"/>
                  <a:lumOff val="50000"/>
                </a:srgbClr>
              </a:buClr>
            </a:pPr>
            <a:r>
              <a:rPr lang="en-US" sz="1800" dirty="0" smtClean="0">
                <a:solidFill>
                  <a:srgbClr val="000000"/>
                </a:solidFill>
              </a:rPr>
              <a:t>Want to have 3 columns.</a:t>
            </a:r>
          </a:p>
          <a:p>
            <a:pPr lvl="1">
              <a:spcAft>
                <a:spcPts val="0"/>
              </a:spcAft>
              <a:buClr>
                <a:srgbClr val="000000">
                  <a:lumMod val="50000"/>
                  <a:lumOff val="50000"/>
                </a:srgbClr>
              </a:buClr>
            </a:pPr>
            <a:r>
              <a:rPr lang="en-US" sz="1600" dirty="0" smtClean="0">
                <a:solidFill>
                  <a:srgbClr val="000000"/>
                </a:solidFill>
              </a:rPr>
              <a:t>First column is the alphabet A-Z</a:t>
            </a:r>
          </a:p>
          <a:p>
            <a:pPr lvl="1">
              <a:spcAft>
                <a:spcPts val="0"/>
              </a:spcAft>
              <a:buClr>
                <a:srgbClr val="000000">
                  <a:lumMod val="50000"/>
                  <a:lumOff val="50000"/>
                </a:srgbClr>
              </a:buClr>
            </a:pPr>
            <a:r>
              <a:rPr lang="en-US" sz="1600" dirty="0" smtClean="0">
                <a:solidFill>
                  <a:srgbClr val="000000"/>
                </a:solidFill>
              </a:rPr>
              <a:t>Second column are roman numerals 1-26</a:t>
            </a:r>
          </a:p>
          <a:p>
            <a:pPr lvl="1">
              <a:spcAft>
                <a:spcPts val="0"/>
              </a:spcAft>
              <a:buClr>
                <a:srgbClr val="000000">
                  <a:lumMod val="50000"/>
                  <a:lumOff val="50000"/>
                </a:srgbClr>
              </a:buClr>
            </a:pPr>
            <a:r>
              <a:rPr lang="en-US" sz="1600" dirty="0" smtClean="0">
                <a:solidFill>
                  <a:srgbClr val="000000"/>
                </a:solidFill>
              </a:rPr>
              <a:t>Third column are the numbers 1-26</a:t>
            </a:r>
            <a:endParaRPr lang="en-US" sz="1600" dirty="0">
              <a:solidFill>
                <a:srgbClr val="000000"/>
              </a:solidFill>
            </a:endParaRPr>
          </a:p>
          <a:p>
            <a:pPr>
              <a:spcAft>
                <a:spcPts val="0"/>
              </a:spcAft>
              <a:buClr>
                <a:srgbClr val="000000">
                  <a:lumMod val="50000"/>
                  <a:lumOff val="50000"/>
                </a:srgbClr>
              </a:buClr>
            </a:pPr>
            <a:r>
              <a:rPr lang="en-US" sz="1800" dirty="0" smtClean="0">
                <a:solidFill>
                  <a:srgbClr val="000000"/>
                </a:solidFill>
              </a:rPr>
              <a:t>We will write these out twice</a:t>
            </a:r>
            <a:endParaRPr lang="en-US" sz="1800" dirty="0">
              <a:solidFill>
                <a:srgbClr val="000000"/>
              </a:solidFill>
            </a:endParaRPr>
          </a:p>
          <a:p>
            <a:pPr marL="0" indent="0">
              <a:spcAft>
                <a:spcPts val="0"/>
              </a:spcAft>
              <a:buClr>
                <a:srgbClr val="000000">
                  <a:lumMod val="50000"/>
                  <a:lumOff val="50000"/>
                </a:srgbClr>
              </a:buClr>
              <a:buNone/>
            </a:pPr>
            <a:r>
              <a:rPr lang="en-US" sz="1800" dirty="0">
                <a:solidFill>
                  <a:srgbClr val="000000"/>
                </a:solidFill>
              </a:rPr>
              <a:t/>
            </a:r>
            <a:br>
              <a:rPr lang="en-US" sz="1800" dirty="0">
                <a:solidFill>
                  <a:srgbClr val="000000"/>
                </a:solidFill>
              </a:rPr>
            </a:br>
            <a:r>
              <a:rPr lang="en-US" sz="1800" i="1" dirty="0">
                <a:solidFill>
                  <a:srgbClr val="000000"/>
                </a:solidFill>
              </a:rPr>
              <a:t>The goal: </a:t>
            </a:r>
            <a:r>
              <a:rPr lang="en-US" sz="1800" i="1" dirty="0" smtClean="0">
                <a:solidFill>
                  <a:srgbClr val="000000"/>
                </a:solidFill>
              </a:rPr>
              <a:t>write all three columns as quickly as possible</a:t>
            </a:r>
            <a:endParaRPr lang="en-US" sz="1800" i="1" dirty="0"/>
          </a:p>
        </p:txBody>
      </p:sp>
    </p:spTree>
    <p:extLst>
      <p:ext uri="{BB962C8B-B14F-4D97-AF65-F5344CB8AC3E}">
        <p14:creationId xmlns:p14="http://schemas.microsoft.com/office/powerpoint/2010/main" val="1671898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do I Engage?</a:t>
            </a:r>
            <a:endParaRPr lang="en-US" dirty="0"/>
          </a:p>
        </p:txBody>
      </p:sp>
      <p:sp>
        <p:nvSpPr>
          <p:cNvPr id="3" name="Content Placeholder 2"/>
          <p:cNvSpPr>
            <a:spLocks noGrp="1"/>
          </p:cNvSpPr>
          <p:nvPr>
            <p:ph sz="quarter" idx="13"/>
          </p:nvPr>
        </p:nvSpPr>
        <p:spPr/>
        <p:txBody>
          <a:bodyPr>
            <a:normAutofit/>
          </a:bodyPr>
          <a:lstStyle/>
          <a:p>
            <a:r>
              <a:rPr lang="en-US" dirty="0" smtClean="0"/>
              <a:t>Team Members</a:t>
            </a:r>
          </a:p>
          <a:p>
            <a:pPr lvl="1"/>
            <a:r>
              <a:rPr lang="en-US" dirty="0" smtClean="0"/>
              <a:t>Look </a:t>
            </a:r>
            <a:r>
              <a:rPr lang="en-US" dirty="0" smtClean="0"/>
              <a:t>to create a positive experience</a:t>
            </a:r>
          </a:p>
          <a:p>
            <a:r>
              <a:rPr lang="en-US" dirty="0"/>
              <a:t>Other Team Members</a:t>
            </a:r>
          </a:p>
          <a:p>
            <a:pPr lvl="1"/>
            <a:r>
              <a:rPr lang="en-US" dirty="0"/>
              <a:t>Collaboration across teams is a good thing.</a:t>
            </a:r>
          </a:p>
          <a:p>
            <a:r>
              <a:rPr lang="en-US" dirty="0" smtClean="0"/>
              <a:t>Scrum </a:t>
            </a:r>
            <a:r>
              <a:rPr lang="en-US" dirty="0" smtClean="0"/>
              <a:t>Master</a:t>
            </a:r>
          </a:p>
          <a:p>
            <a:pPr lvl="1"/>
            <a:r>
              <a:rPr lang="en-US" dirty="0" smtClean="0"/>
              <a:t>Good </a:t>
            </a:r>
            <a:r>
              <a:rPr lang="en-US" dirty="0" smtClean="0"/>
              <a:t>person to also discuss delivery method and process questions</a:t>
            </a:r>
          </a:p>
          <a:p>
            <a:r>
              <a:rPr lang="en-US" dirty="0" smtClean="0"/>
              <a:t>Product Owner</a:t>
            </a:r>
          </a:p>
          <a:p>
            <a:pPr lvl="1"/>
            <a:r>
              <a:rPr lang="en-US" dirty="0" smtClean="0"/>
              <a:t>Always ask this person if you don’t understand something or need business direction. </a:t>
            </a:r>
            <a:endParaRPr lang="en-US" dirty="0"/>
          </a:p>
          <a:p>
            <a:endParaRPr lang="en-US" dirty="0" smtClean="0"/>
          </a:p>
        </p:txBody>
      </p:sp>
      <p:sp>
        <p:nvSpPr>
          <p:cNvPr id="4" name="Date Placeholder 3"/>
          <p:cNvSpPr>
            <a:spLocks noGrp="1"/>
          </p:cNvSpPr>
          <p:nvPr>
            <p:ph type="dt" sz="half" idx="2"/>
          </p:nvPr>
        </p:nvSpPr>
        <p:spPr/>
        <p:txBody>
          <a:bodyPr/>
          <a:lstStyle/>
          <a:p>
            <a:fld id="{08F11171-4237-4954-B73B-285CBA5EC68B}"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22</a:t>
            </a:fld>
            <a:endParaRPr lang="en-US" dirty="0"/>
          </a:p>
        </p:txBody>
      </p:sp>
    </p:spTree>
    <p:extLst>
      <p:ext uri="{BB962C8B-B14F-4D97-AF65-F5344CB8AC3E}">
        <p14:creationId xmlns:p14="http://schemas.microsoft.com/office/powerpoint/2010/main" val="15679618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What it means to commit</a:t>
            </a:r>
            <a:endParaRPr lang="en-US" dirty="0"/>
          </a:p>
        </p:txBody>
      </p:sp>
      <p:sp>
        <p:nvSpPr>
          <p:cNvPr id="4" name="Title 3"/>
          <p:cNvSpPr>
            <a:spLocks noGrp="1"/>
          </p:cNvSpPr>
          <p:nvPr>
            <p:ph type="title"/>
          </p:nvPr>
        </p:nvSpPr>
        <p:spPr/>
        <p:txBody>
          <a:bodyPr/>
          <a:lstStyle/>
          <a:p>
            <a:r>
              <a:rPr lang="en-US" sz="4800" dirty="0" smtClean="0"/>
              <a:t>Planning</a:t>
            </a:r>
            <a:endParaRPr lang="en-US" sz="4800" dirty="0"/>
          </a:p>
        </p:txBody>
      </p:sp>
      <p:graphicFrame>
        <p:nvGraphicFramePr>
          <p:cNvPr id="6" name="Diagram 5"/>
          <p:cNvGraphicFramePr/>
          <p:nvPr>
            <p:extLst>
              <p:ext uri="{D42A27DB-BD31-4B8C-83A1-F6EECF244321}">
                <p14:modId xmlns:p14="http://schemas.microsoft.com/office/powerpoint/2010/main" val="2735651611"/>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7681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to do before Planning</a:t>
            </a:r>
            <a:endParaRPr lang="en-US" dirty="0"/>
          </a:p>
        </p:txBody>
      </p:sp>
      <p:sp>
        <p:nvSpPr>
          <p:cNvPr id="5" name="Content Placeholder 4"/>
          <p:cNvSpPr>
            <a:spLocks noGrp="1"/>
          </p:cNvSpPr>
          <p:nvPr>
            <p:ph sz="quarter" idx="13"/>
          </p:nvPr>
        </p:nvSpPr>
        <p:spPr/>
        <p:txBody>
          <a:bodyPr>
            <a:normAutofit/>
          </a:bodyPr>
          <a:lstStyle/>
          <a:p>
            <a:r>
              <a:rPr lang="en-US" dirty="0" smtClean="0"/>
              <a:t>Look and understand the stories that are slated for the next Sprint</a:t>
            </a:r>
          </a:p>
          <a:p>
            <a:pPr lvl="1"/>
            <a:r>
              <a:rPr lang="en-US" dirty="0" smtClean="0"/>
              <a:t>If </a:t>
            </a:r>
            <a:r>
              <a:rPr lang="en-US" dirty="0" smtClean="0"/>
              <a:t>the team was unable to obtain answers to all the questions </a:t>
            </a:r>
            <a:r>
              <a:rPr lang="en-US" dirty="0" smtClean="0"/>
              <a:t>in the last sprint, </a:t>
            </a:r>
            <a:r>
              <a:rPr lang="en-US" dirty="0" smtClean="0"/>
              <a:t>be sure to ask again during Planning</a:t>
            </a:r>
          </a:p>
          <a:p>
            <a:r>
              <a:rPr lang="en-US" dirty="0" smtClean="0"/>
              <a:t>Know if you are going to take any PTO or there are company vacations in the next Sprint</a:t>
            </a:r>
          </a:p>
          <a:p>
            <a:r>
              <a:rPr lang="en-US" dirty="0" smtClean="0"/>
              <a:t>Do </a:t>
            </a:r>
            <a:r>
              <a:rPr lang="en-US" dirty="0" smtClean="0"/>
              <a:t>not accept other meeting invites during Planning time. Reschedule them. If they are standing meetings, work with your SM on what to do.</a:t>
            </a:r>
            <a:endParaRPr lang="en-US" dirty="0"/>
          </a:p>
        </p:txBody>
      </p:sp>
      <p:sp>
        <p:nvSpPr>
          <p:cNvPr id="2" name="Date Placeholder 1"/>
          <p:cNvSpPr>
            <a:spLocks noGrp="1"/>
          </p:cNvSpPr>
          <p:nvPr>
            <p:ph type="dt" sz="half" idx="2"/>
          </p:nvPr>
        </p:nvSpPr>
        <p:spPr/>
        <p:txBody>
          <a:bodyPr/>
          <a:lstStyle/>
          <a:p>
            <a:fld id="{D45EBA5C-56B0-479E-8CFB-ED81FF7B40D2}" type="datetime1">
              <a:rPr lang="en-US" smtClean="0"/>
              <a:t>7/20/2015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24</a:t>
            </a:fld>
            <a:endParaRPr lang="en-US" dirty="0"/>
          </a:p>
        </p:txBody>
      </p:sp>
    </p:spTree>
    <p:extLst>
      <p:ext uri="{BB962C8B-B14F-4D97-AF65-F5344CB8AC3E}">
        <p14:creationId xmlns:p14="http://schemas.microsoft.com/office/powerpoint/2010/main" val="3724466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During </a:t>
            </a:r>
            <a:r>
              <a:rPr lang="en-US" dirty="0" smtClean="0"/>
              <a:t>Planning</a:t>
            </a:r>
            <a:endParaRPr lang="en-US" dirty="0"/>
          </a:p>
        </p:txBody>
      </p:sp>
      <p:sp>
        <p:nvSpPr>
          <p:cNvPr id="3" name="Content Placeholder 2"/>
          <p:cNvSpPr>
            <a:spLocks noGrp="1"/>
          </p:cNvSpPr>
          <p:nvPr>
            <p:ph sz="quarter" idx="13"/>
          </p:nvPr>
        </p:nvSpPr>
        <p:spPr/>
        <p:txBody>
          <a:bodyPr>
            <a:normAutofit/>
          </a:bodyPr>
          <a:lstStyle/>
          <a:p>
            <a:r>
              <a:rPr lang="en-US" dirty="0" smtClean="0"/>
              <a:t>ASK QUESTIONS if you do not understand a story</a:t>
            </a:r>
          </a:p>
          <a:p>
            <a:r>
              <a:rPr lang="en-US" dirty="0" smtClean="0"/>
              <a:t>Be sure that the Acceptance Criteria is clear and you understand it.</a:t>
            </a:r>
          </a:p>
          <a:p>
            <a:pPr lvl="1"/>
            <a:r>
              <a:rPr lang="en-US" dirty="0" smtClean="0"/>
              <a:t>Should be specific enough that any team member could work to complete it</a:t>
            </a:r>
          </a:p>
          <a:p>
            <a:r>
              <a:rPr lang="en-US" dirty="0" smtClean="0"/>
              <a:t>Use Relative Sizing when estimating User Stories</a:t>
            </a:r>
          </a:p>
          <a:p>
            <a:pPr lvl="1"/>
            <a:r>
              <a:rPr lang="en-US" dirty="0" smtClean="0"/>
              <a:t>If </a:t>
            </a:r>
            <a:r>
              <a:rPr lang="en-US" dirty="0" smtClean="0"/>
              <a:t>you disagree with the size or A/C of a story, voice your opinion</a:t>
            </a:r>
          </a:p>
          <a:p>
            <a:r>
              <a:rPr lang="en-US" dirty="0" smtClean="0"/>
              <a:t>Voice </a:t>
            </a:r>
            <a:r>
              <a:rPr lang="en-US" dirty="0" smtClean="0"/>
              <a:t>the Stories you would like to take</a:t>
            </a:r>
          </a:p>
          <a:p>
            <a:pPr lvl="1"/>
            <a:r>
              <a:rPr lang="en-US" dirty="0" smtClean="0"/>
              <a:t>Team members should be able to take ANY of the stories, so why not choose</a:t>
            </a:r>
          </a:p>
          <a:p>
            <a:r>
              <a:rPr lang="en-US" dirty="0" smtClean="0"/>
              <a:t>Commitment </a:t>
            </a:r>
            <a:r>
              <a:rPr lang="en-US" dirty="0"/>
              <a:t>means that you the team member commit to working with the team to complete ALL user stories</a:t>
            </a:r>
          </a:p>
          <a:p>
            <a:pPr lvl="1"/>
            <a:r>
              <a:rPr lang="en-US" dirty="0"/>
              <a:t>Not just the ones you </a:t>
            </a:r>
            <a:r>
              <a:rPr lang="en-US" dirty="0" smtClean="0"/>
              <a:t>own</a:t>
            </a:r>
            <a:endParaRPr lang="en-US" dirty="0"/>
          </a:p>
        </p:txBody>
      </p:sp>
      <p:sp>
        <p:nvSpPr>
          <p:cNvPr id="4" name="Date Placeholder 3"/>
          <p:cNvSpPr>
            <a:spLocks noGrp="1"/>
          </p:cNvSpPr>
          <p:nvPr>
            <p:ph type="dt" sz="half" idx="2"/>
          </p:nvPr>
        </p:nvSpPr>
        <p:spPr/>
        <p:txBody>
          <a:bodyPr/>
          <a:lstStyle/>
          <a:p>
            <a:fld id="{B6E90832-51A1-40DE-A05B-97D3DC5FB34B}"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25</a:t>
            </a:fld>
            <a:endParaRPr lang="en-US" dirty="0"/>
          </a:p>
        </p:txBody>
      </p:sp>
    </p:spTree>
    <p:extLst>
      <p:ext uri="{BB962C8B-B14F-4D97-AF65-F5344CB8AC3E}">
        <p14:creationId xmlns:p14="http://schemas.microsoft.com/office/powerpoint/2010/main" val="1398864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Creating well Scoped stories before planning</a:t>
            </a:r>
            <a:endParaRPr lang="en-US" dirty="0"/>
          </a:p>
        </p:txBody>
      </p:sp>
      <p:sp>
        <p:nvSpPr>
          <p:cNvPr id="4" name="Title 3"/>
          <p:cNvSpPr>
            <a:spLocks noGrp="1"/>
          </p:cNvSpPr>
          <p:nvPr>
            <p:ph type="title"/>
          </p:nvPr>
        </p:nvSpPr>
        <p:spPr/>
        <p:txBody>
          <a:bodyPr/>
          <a:lstStyle/>
          <a:p>
            <a:r>
              <a:rPr lang="en-US" sz="4800" dirty="0" smtClean="0"/>
              <a:t>Grooming</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808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Most of Grooming</a:t>
            </a:r>
            <a:endParaRPr lang="en-US" dirty="0"/>
          </a:p>
        </p:txBody>
      </p:sp>
      <p:sp>
        <p:nvSpPr>
          <p:cNvPr id="3" name="Content Placeholder 2"/>
          <p:cNvSpPr>
            <a:spLocks noGrp="1"/>
          </p:cNvSpPr>
          <p:nvPr>
            <p:ph sz="quarter" idx="13"/>
          </p:nvPr>
        </p:nvSpPr>
        <p:spPr/>
        <p:txBody>
          <a:bodyPr>
            <a:normAutofit/>
          </a:bodyPr>
          <a:lstStyle/>
          <a:p>
            <a:r>
              <a:rPr lang="en-US" dirty="0" smtClean="0"/>
              <a:t>Grooming is dedicated time to go over future work and clarify existing work</a:t>
            </a:r>
          </a:p>
          <a:p>
            <a:r>
              <a:rPr lang="en-US" dirty="0"/>
              <a:t>Acceptance Criteria is there to ensure that when you </a:t>
            </a:r>
            <a:r>
              <a:rPr lang="en-US" dirty="0" smtClean="0"/>
              <a:t>meet what </a:t>
            </a:r>
            <a:r>
              <a:rPr lang="en-US" dirty="0"/>
              <a:t>is written that the owner should feel confident to accept the story</a:t>
            </a:r>
          </a:p>
          <a:p>
            <a:pPr lvl="1"/>
            <a:r>
              <a:rPr lang="en-US" dirty="0"/>
              <a:t>If you fear scope creep, ask questions to ensure you have specific A/C for the story. It is there to protect the team from scope creep.</a:t>
            </a:r>
          </a:p>
          <a:p>
            <a:r>
              <a:rPr lang="en-US" dirty="0" smtClean="0"/>
              <a:t>ASK QUESTIONS if you do not understand something</a:t>
            </a:r>
          </a:p>
        </p:txBody>
      </p:sp>
      <p:sp>
        <p:nvSpPr>
          <p:cNvPr id="4" name="Date Placeholder 3"/>
          <p:cNvSpPr>
            <a:spLocks noGrp="1"/>
          </p:cNvSpPr>
          <p:nvPr>
            <p:ph type="dt" sz="half" idx="2"/>
          </p:nvPr>
        </p:nvSpPr>
        <p:spPr/>
        <p:txBody>
          <a:bodyPr/>
          <a:lstStyle/>
          <a:p>
            <a:fld id="{A83A3147-1A4E-4897-BDC4-EBED7C744BA1}"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27</a:t>
            </a:fld>
            <a:endParaRPr lang="en-US" dirty="0"/>
          </a:p>
        </p:txBody>
      </p:sp>
    </p:spTree>
    <p:extLst>
      <p:ext uri="{BB962C8B-B14F-4D97-AF65-F5344CB8AC3E}">
        <p14:creationId xmlns:p14="http://schemas.microsoft.com/office/powerpoint/2010/main" val="3646571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Questions!!!</a:t>
            </a:r>
            <a:endParaRPr lang="en-US" dirty="0"/>
          </a:p>
        </p:txBody>
      </p:sp>
      <p:sp>
        <p:nvSpPr>
          <p:cNvPr id="3" name="Content Placeholder 2"/>
          <p:cNvSpPr>
            <a:spLocks noGrp="1"/>
          </p:cNvSpPr>
          <p:nvPr>
            <p:ph sz="quarter" idx="13"/>
          </p:nvPr>
        </p:nvSpPr>
        <p:spPr/>
        <p:txBody>
          <a:bodyPr/>
          <a:lstStyle/>
          <a:p>
            <a:r>
              <a:rPr lang="en-US" dirty="0" smtClean="0"/>
              <a:t>“What does ____ mean?”</a:t>
            </a:r>
          </a:p>
          <a:p>
            <a:r>
              <a:rPr lang="en-US" dirty="0" smtClean="0"/>
              <a:t>If </a:t>
            </a:r>
            <a:r>
              <a:rPr lang="en-US" dirty="0"/>
              <a:t>you cannot place where it fits on an architecture diagram, you should ask questions</a:t>
            </a:r>
          </a:p>
          <a:p>
            <a:r>
              <a:rPr lang="en-US" dirty="0"/>
              <a:t>If you cannot comfortably explain the story to another team member without deferring to someone else, ask questions</a:t>
            </a:r>
            <a:r>
              <a:rPr lang="en-US" dirty="0" smtClean="0"/>
              <a:t>.</a:t>
            </a:r>
          </a:p>
          <a:p>
            <a:r>
              <a:rPr lang="en-US" dirty="0" smtClean="0"/>
              <a:t>If you do not get an answer to your question, make sure it is written down and there is someone who is going to get an answer before you need to start that story.</a:t>
            </a:r>
            <a:endParaRPr lang="en-US" dirty="0"/>
          </a:p>
          <a:p>
            <a:endParaRPr lang="en-US" dirty="0"/>
          </a:p>
        </p:txBody>
      </p:sp>
      <p:sp>
        <p:nvSpPr>
          <p:cNvPr id="4" name="Date Placeholder 3"/>
          <p:cNvSpPr>
            <a:spLocks noGrp="1"/>
          </p:cNvSpPr>
          <p:nvPr>
            <p:ph type="dt" sz="half" idx="2"/>
          </p:nvPr>
        </p:nvSpPr>
        <p:spPr/>
        <p:txBody>
          <a:bodyPr/>
          <a:lstStyle/>
          <a:p>
            <a:fld id="{BF58CC69-C405-4EAE-8ED4-DB3AD140981C}"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28</a:t>
            </a:fld>
            <a:endParaRPr lang="en-US" dirty="0"/>
          </a:p>
        </p:txBody>
      </p:sp>
    </p:spTree>
    <p:extLst>
      <p:ext uri="{BB962C8B-B14F-4D97-AF65-F5344CB8AC3E}">
        <p14:creationId xmlns:p14="http://schemas.microsoft.com/office/powerpoint/2010/main" val="10223090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Keeping it short and simple</a:t>
            </a:r>
            <a:endParaRPr lang="en-US" dirty="0"/>
          </a:p>
        </p:txBody>
      </p:sp>
      <p:sp>
        <p:nvSpPr>
          <p:cNvPr id="4" name="Title 3"/>
          <p:cNvSpPr>
            <a:spLocks noGrp="1"/>
          </p:cNvSpPr>
          <p:nvPr>
            <p:ph type="title"/>
          </p:nvPr>
        </p:nvSpPr>
        <p:spPr/>
        <p:txBody>
          <a:bodyPr/>
          <a:lstStyle/>
          <a:p>
            <a:r>
              <a:rPr lang="en-US" sz="4800" dirty="0" smtClean="0"/>
              <a:t>Daily Standup</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241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Waterfall</a:t>
            </a:r>
            <a:endParaRPr lang="en-US" sz="4000" dirty="0"/>
          </a:p>
        </p:txBody>
      </p:sp>
      <p:sp>
        <p:nvSpPr>
          <p:cNvPr id="3" name="Content Placeholder 2"/>
          <p:cNvSpPr>
            <a:spLocks noGrp="1"/>
          </p:cNvSpPr>
          <p:nvPr>
            <p:ph sz="quarter" idx="13"/>
          </p:nvPr>
        </p:nvSpPr>
        <p:spPr/>
        <p:txBody>
          <a:bodyPr/>
          <a:lstStyle/>
          <a:p>
            <a:r>
              <a:rPr lang="en-US" dirty="0" smtClean="0"/>
              <a:t>First adopted in the 1970’s based on an article by Winston W. Royce</a:t>
            </a:r>
          </a:p>
          <a:p>
            <a:r>
              <a:rPr lang="en-US" dirty="0" smtClean="0"/>
              <a:t>Linear approach to software development that follows a sequence of events</a:t>
            </a:r>
          </a:p>
          <a:p>
            <a:r>
              <a:rPr lang="en-US" dirty="0" smtClean="0"/>
              <a:t>Typical sequence</a:t>
            </a:r>
          </a:p>
          <a:p>
            <a:pPr marL="685800" lvl="1" indent="-457200">
              <a:buFont typeface="+mj-lt"/>
              <a:buAutoNum type="arabicPeriod"/>
            </a:pPr>
            <a:r>
              <a:rPr lang="en-US" dirty="0" smtClean="0"/>
              <a:t>Gather and document requirements</a:t>
            </a:r>
          </a:p>
          <a:p>
            <a:pPr marL="685800" lvl="1" indent="-457200">
              <a:buFont typeface="+mj-lt"/>
              <a:buAutoNum type="arabicPeriod"/>
            </a:pPr>
            <a:r>
              <a:rPr lang="en-US" dirty="0" smtClean="0"/>
              <a:t>Design</a:t>
            </a:r>
          </a:p>
          <a:p>
            <a:pPr marL="685800" lvl="1" indent="-457200">
              <a:buFont typeface="+mj-lt"/>
              <a:buAutoNum type="arabicPeriod"/>
            </a:pPr>
            <a:r>
              <a:rPr lang="en-US" dirty="0" smtClean="0"/>
              <a:t>Implement the solution</a:t>
            </a:r>
          </a:p>
          <a:p>
            <a:pPr marL="685800" lvl="1" indent="-457200">
              <a:buFont typeface="+mj-lt"/>
              <a:buAutoNum type="arabicPeriod"/>
            </a:pPr>
            <a:r>
              <a:rPr lang="en-US" dirty="0" smtClean="0"/>
              <a:t>Perform validation testing</a:t>
            </a:r>
          </a:p>
          <a:p>
            <a:pPr marL="685800" lvl="1" indent="-457200">
              <a:buFont typeface="+mj-lt"/>
              <a:buAutoNum type="arabicPeriod"/>
            </a:pPr>
            <a:r>
              <a:rPr lang="en-US" dirty="0" smtClean="0"/>
              <a:t>Deliver the finished product</a:t>
            </a:r>
          </a:p>
          <a:p>
            <a:pPr marL="685800" lvl="1" indent="-457200">
              <a:buFont typeface="+mj-lt"/>
              <a:buAutoNum type="arabicPeriod"/>
            </a:pPr>
            <a:r>
              <a:rPr lang="en-US" dirty="0" smtClean="0"/>
              <a:t>Maintenance</a:t>
            </a:r>
            <a:endParaRPr lang="en-US" dirty="0"/>
          </a:p>
        </p:txBody>
      </p:sp>
      <p:sp>
        <p:nvSpPr>
          <p:cNvPr id="4" name="Date Placeholder 3"/>
          <p:cNvSpPr>
            <a:spLocks noGrp="1"/>
          </p:cNvSpPr>
          <p:nvPr>
            <p:ph type="dt" sz="half" idx="2"/>
          </p:nvPr>
        </p:nvSpPr>
        <p:spPr/>
        <p:txBody>
          <a:bodyPr/>
          <a:lstStyle/>
          <a:p>
            <a:fld id="{14EC1394-D32D-4FEE-9EC6-114A96559A6A}"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117" y="2488677"/>
            <a:ext cx="4821633" cy="3571580"/>
          </a:xfrm>
          <a:prstGeom prst="rect">
            <a:avLst/>
          </a:prstGeom>
        </p:spPr>
      </p:pic>
    </p:spTree>
    <p:extLst>
      <p:ext uri="{BB962C8B-B14F-4D97-AF65-F5344CB8AC3E}">
        <p14:creationId xmlns:p14="http://schemas.microsoft.com/office/powerpoint/2010/main" val="10660269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Most of DSU</a:t>
            </a:r>
            <a:endParaRPr lang="en-US" dirty="0"/>
          </a:p>
        </p:txBody>
      </p:sp>
      <p:sp>
        <p:nvSpPr>
          <p:cNvPr id="3" name="Content Placeholder 2"/>
          <p:cNvSpPr>
            <a:spLocks noGrp="1"/>
          </p:cNvSpPr>
          <p:nvPr>
            <p:ph sz="quarter" idx="13"/>
          </p:nvPr>
        </p:nvSpPr>
        <p:spPr/>
        <p:txBody>
          <a:bodyPr>
            <a:normAutofit/>
          </a:bodyPr>
          <a:lstStyle/>
          <a:p>
            <a:r>
              <a:rPr lang="en-US" dirty="0" smtClean="0"/>
              <a:t>DSU is to provide synchronization within the team</a:t>
            </a:r>
          </a:p>
          <a:p>
            <a:r>
              <a:rPr lang="en-US" dirty="0" smtClean="0"/>
              <a:t>Make your status SHORT</a:t>
            </a:r>
          </a:p>
          <a:p>
            <a:pPr lvl="1"/>
            <a:r>
              <a:rPr lang="en-US" dirty="0" smtClean="0"/>
              <a:t>Answer the three questions. “What did I do </a:t>
            </a:r>
            <a:r>
              <a:rPr lang="en-US" dirty="0" smtClean="0"/>
              <a:t>yesterday to support the sprint goals of the team”, </a:t>
            </a:r>
            <a:r>
              <a:rPr lang="en-US" dirty="0" smtClean="0"/>
              <a:t>“What do I plan to do </a:t>
            </a:r>
            <a:r>
              <a:rPr lang="en-US" dirty="0"/>
              <a:t>today to support the sprint goals of the team”, </a:t>
            </a:r>
            <a:r>
              <a:rPr lang="en-US" dirty="0" smtClean="0"/>
              <a:t>“Did I run into issues or foresee problems”</a:t>
            </a:r>
          </a:p>
          <a:p>
            <a:r>
              <a:rPr lang="en-US" dirty="0" smtClean="0"/>
              <a:t>The last question is critical to keep short and use outside DSU time to further discuss</a:t>
            </a:r>
          </a:p>
          <a:p>
            <a:pPr lvl="1"/>
            <a:r>
              <a:rPr lang="en-US" dirty="0" smtClean="0"/>
              <a:t>Ex: “I see a problem in the integration of my component with what is being done by this other user story. I think we may need to tie off and go over our designs after DSU”; “I am having trouble getting past this issue, if someone could help me, that would be great. Let’s meet after DSU”; “I saw that someone committed code that affects my work, can we talk about it after DSU?”</a:t>
            </a:r>
            <a:endParaRPr lang="en-US" dirty="0"/>
          </a:p>
        </p:txBody>
      </p:sp>
      <p:sp>
        <p:nvSpPr>
          <p:cNvPr id="4" name="Date Placeholder 3"/>
          <p:cNvSpPr>
            <a:spLocks noGrp="1"/>
          </p:cNvSpPr>
          <p:nvPr>
            <p:ph type="dt" sz="half" idx="2"/>
          </p:nvPr>
        </p:nvSpPr>
        <p:spPr/>
        <p:txBody>
          <a:bodyPr/>
          <a:lstStyle/>
          <a:p>
            <a:fld id="{F956FAAC-1FD9-44B2-AEC5-0D513224E09E}"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30</a:t>
            </a:fld>
            <a:endParaRPr lang="en-US" dirty="0"/>
          </a:p>
        </p:txBody>
      </p:sp>
    </p:spTree>
    <p:extLst>
      <p:ext uri="{BB962C8B-B14F-4D97-AF65-F5344CB8AC3E}">
        <p14:creationId xmlns:p14="http://schemas.microsoft.com/office/powerpoint/2010/main" val="37097162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Making the most of the </a:t>
            </a:r>
            <a:r>
              <a:rPr lang="en-US" dirty="0" err="1" smtClean="0"/>
              <a:t>timeboxed</a:t>
            </a:r>
            <a:r>
              <a:rPr lang="en-US" dirty="0" smtClean="0"/>
              <a:t> Demo</a:t>
            </a:r>
            <a:endParaRPr lang="en-US" dirty="0"/>
          </a:p>
        </p:txBody>
      </p:sp>
      <p:sp>
        <p:nvSpPr>
          <p:cNvPr id="4" name="Title 3"/>
          <p:cNvSpPr>
            <a:spLocks noGrp="1"/>
          </p:cNvSpPr>
          <p:nvPr>
            <p:ph type="title"/>
          </p:nvPr>
        </p:nvSpPr>
        <p:spPr/>
        <p:txBody>
          <a:bodyPr/>
          <a:lstStyle/>
          <a:p>
            <a:r>
              <a:rPr lang="en-US" sz="4800" dirty="0" smtClean="0"/>
              <a:t>Demos</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4366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Demos Worthwhile</a:t>
            </a:r>
            <a:endParaRPr lang="en-US" dirty="0"/>
          </a:p>
        </p:txBody>
      </p:sp>
      <p:sp>
        <p:nvSpPr>
          <p:cNvPr id="3" name="Content Placeholder 2"/>
          <p:cNvSpPr>
            <a:spLocks noGrp="1"/>
          </p:cNvSpPr>
          <p:nvPr>
            <p:ph sz="quarter" idx="13"/>
          </p:nvPr>
        </p:nvSpPr>
        <p:spPr/>
        <p:txBody>
          <a:bodyPr/>
          <a:lstStyle/>
          <a:p>
            <a:r>
              <a:rPr lang="en-US" dirty="0" smtClean="0"/>
              <a:t>Practice what you will present before it is your turn</a:t>
            </a:r>
          </a:p>
          <a:p>
            <a:r>
              <a:rPr lang="en-US" dirty="0" smtClean="0"/>
              <a:t>Do not go over work that you plan on doing, or improvement items.</a:t>
            </a:r>
          </a:p>
          <a:p>
            <a:r>
              <a:rPr lang="en-US" dirty="0" smtClean="0"/>
              <a:t>Be brief if you MUST explain why you designed something a specific way</a:t>
            </a:r>
          </a:p>
          <a:p>
            <a:r>
              <a:rPr lang="en-US" dirty="0" smtClean="0"/>
              <a:t>For Spike stories, provide highlights of what knowledge was gained, tailored to the audience at the Demo.</a:t>
            </a:r>
          </a:p>
          <a:p>
            <a:pPr lvl="1"/>
            <a:r>
              <a:rPr lang="en-US" dirty="0" smtClean="0"/>
              <a:t>Deeper dives should be done with the team outside of the Demo</a:t>
            </a:r>
          </a:p>
        </p:txBody>
      </p:sp>
      <p:sp>
        <p:nvSpPr>
          <p:cNvPr id="4" name="Date Placeholder 3"/>
          <p:cNvSpPr>
            <a:spLocks noGrp="1"/>
          </p:cNvSpPr>
          <p:nvPr>
            <p:ph type="dt" sz="half" idx="2"/>
          </p:nvPr>
        </p:nvSpPr>
        <p:spPr/>
        <p:txBody>
          <a:bodyPr/>
          <a:lstStyle/>
          <a:p>
            <a:fld id="{3B4C3D31-7B6C-4167-877D-768719538F70}"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32</a:t>
            </a:fld>
            <a:endParaRPr lang="en-US" dirty="0"/>
          </a:p>
        </p:txBody>
      </p:sp>
    </p:spTree>
    <p:extLst>
      <p:ext uri="{BB962C8B-B14F-4D97-AF65-F5344CB8AC3E}">
        <p14:creationId xmlns:p14="http://schemas.microsoft.com/office/powerpoint/2010/main" val="34522542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Relentless Improvement</a:t>
            </a:r>
            <a:endParaRPr lang="en-US" dirty="0"/>
          </a:p>
        </p:txBody>
      </p:sp>
      <p:sp>
        <p:nvSpPr>
          <p:cNvPr id="4" name="Title 3"/>
          <p:cNvSpPr>
            <a:spLocks noGrp="1"/>
          </p:cNvSpPr>
          <p:nvPr>
            <p:ph type="title"/>
          </p:nvPr>
        </p:nvSpPr>
        <p:spPr/>
        <p:txBody>
          <a:bodyPr/>
          <a:lstStyle/>
          <a:p>
            <a:r>
              <a:rPr lang="en-US" sz="4800" dirty="0" smtClean="0"/>
              <a:t>Retrospective</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9451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p:txBody>
          <a:bodyPr/>
          <a:lstStyle/>
          <a:p>
            <a:r>
              <a:rPr lang="en-US" dirty="0" smtClean="0"/>
              <a:t>Quantitative</a:t>
            </a:r>
          </a:p>
          <a:p>
            <a:pPr lvl="1"/>
            <a:r>
              <a:rPr lang="en-US" dirty="0" smtClean="0"/>
              <a:t>Going over the numbers tracked</a:t>
            </a:r>
          </a:p>
          <a:p>
            <a:pPr lvl="2"/>
            <a:r>
              <a:rPr lang="en-US" dirty="0" smtClean="0"/>
              <a:t>Velocity</a:t>
            </a:r>
          </a:p>
          <a:p>
            <a:pPr lvl="2"/>
            <a:r>
              <a:rPr lang="en-US" dirty="0" smtClean="0"/>
              <a:t>Hours</a:t>
            </a:r>
          </a:p>
          <a:p>
            <a:pPr lvl="2"/>
            <a:r>
              <a:rPr lang="en-US" dirty="0" smtClean="0"/>
              <a:t>Business Value</a:t>
            </a:r>
          </a:p>
        </p:txBody>
      </p:sp>
      <p:sp>
        <p:nvSpPr>
          <p:cNvPr id="2" name="Content Placeholder 1"/>
          <p:cNvSpPr>
            <a:spLocks noGrp="1"/>
          </p:cNvSpPr>
          <p:nvPr>
            <p:ph sz="quarter" idx="17"/>
          </p:nvPr>
        </p:nvSpPr>
        <p:spPr/>
        <p:txBody>
          <a:bodyPr/>
          <a:lstStyle/>
          <a:p>
            <a:r>
              <a:rPr lang="en-US" dirty="0"/>
              <a:t>Qualitative</a:t>
            </a:r>
          </a:p>
          <a:p>
            <a:pPr lvl="1"/>
            <a:r>
              <a:rPr lang="en-US" dirty="0"/>
              <a:t>Kudos</a:t>
            </a:r>
          </a:p>
          <a:p>
            <a:pPr lvl="1"/>
            <a:r>
              <a:rPr lang="en-US" dirty="0"/>
              <a:t>What went well</a:t>
            </a:r>
          </a:p>
          <a:p>
            <a:pPr lvl="1"/>
            <a:r>
              <a:rPr lang="en-US" dirty="0"/>
              <a:t>What could we improve upon</a:t>
            </a:r>
          </a:p>
          <a:p>
            <a:endParaRPr lang="en-US" dirty="0"/>
          </a:p>
        </p:txBody>
      </p:sp>
      <p:sp>
        <p:nvSpPr>
          <p:cNvPr id="4" name="Title 3"/>
          <p:cNvSpPr>
            <a:spLocks noGrp="1"/>
          </p:cNvSpPr>
          <p:nvPr>
            <p:ph type="title"/>
          </p:nvPr>
        </p:nvSpPr>
        <p:spPr/>
        <p:txBody>
          <a:bodyPr/>
          <a:lstStyle/>
          <a:p>
            <a:r>
              <a:rPr lang="en-US" dirty="0" smtClean="0"/>
              <a:t>Two Parts </a:t>
            </a:r>
            <a:r>
              <a:rPr lang="en-US" dirty="0" smtClean="0"/>
              <a:t>to a Retro</a:t>
            </a:r>
            <a:endParaRPr lang="en-US" dirty="0"/>
          </a:p>
        </p:txBody>
      </p:sp>
      <p:sp>
        <p:nvSpPr>
          <p:cNvPr id="3" name="Date Placeholder 2"/>
          <p:cNvSpPr>
            <a:spLocks noGrp="1"/>
          </p:cNvSpPr>
          <p:nvPr>
            <p:ph type="dt" sz="half" idx="10"/>
          </p:nvPr>
        </p:nvSpPr>
        <p:spPr/>
        <p:txBody>
          <a:bodyPr/>
          <a:lstStyle/>
          <a:p>
            <a:fld id="{6FC78A38-B414-4BB7-8466-BA2EBD832CCA}" type="datetime1">
              <a:rPr lang="en-US" smtClean="0"/>
              <a:t>7/20/2015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34</a:t>
            </a:fld>
            <a:endParaRPr lang="en-US" dirty="0"/>
          </a:p>
        </p:txBody>
      </p:sp>
    </p:spTree>
    <p:extLst>
      <p:ext uri="{BB962C8B-B14F-4D97-AF65-F5344CB8AC3E}">
        <p14:creationId xmlns:p14="http://schemas.microsoft.com/office/powerpoint/2010/main" val="2850969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Analysis – quality of work</a:t>
            </a:r>
            <a:endParaRPr lang="en-US" dirty="0"/>
          </a:p>
        </p:txBody>
      </p:sp>
      <p:sp>
        <p:nvSpPr>
          <p:cNvPr id="3" name="Content Placeholder 2"/>
          <p:cNvSpPr>
            <a:spLocks noGrp="1"/>
          </p:cNvSpPr>
          <p:nvPr>
            <p:ph sz="quarter" idx="13"/>
          </p:nvPr>
        </p:nvSpPr>
        <p:spPr/>
        <p:txBody>
          <a:bodyPr/>
          <a:lstStyle/>
          <a:p>
            <a:r>
              <a:rPr lang="en-US" dirty="0" smtClean="0"/>
              <a:t>Kudos</a:t>
            </a:r>
          </a:p>
          <a:p>
            <a:pPr lvl="1"/>
            <a:r>
              <a:rPr lang="en-US" dirty="0" smtClean="0"/>
              <a:t>Good to give </a:t>
            </a:r>
            <a:r>
              <a:rPr lang="en-US" dirty="0" err="1" smtClean="0"/>
              <a:t>shoutouts</a:t>
            </a:r>
            <a:r>
              <a:rPr lang="en-US" dirty="0" smtClean="0"/>
              <a:t> to people who did something exceptionally great</a:t>
            </a:r>
          </a:p>
          <a:p>
            <a:r>
              <a:rPr lang="en-US" dirty="0" smtClean="0"/>
              <a:t>What went well</a:t>
            </a:r>
          </a:p>
          <a:p>
            <a:pPr lvl="1"/>
            <a:r>
              <a:rPr lang="en-US" dirty="0" smtClean="0"/>
              <a:t>Good to identify processes, tactics, new coding standard, new technology adoption that you would like to continue to do</a:t>
            </a:r>
          </a:p>
          <a:p>
            <a:pPr lvl="1"/>
            <a:r>
              <a:rPr lang="en-US" dirty="0"/>
              <a:t>What make your life easier to do your job</a:t>
            </a:r>
          </a:p>
          <a:p>
            <a:pPr lvl="1"/>
            <a:r>
              <a:rPr lang="en-US" dirty="0" err="1" smtClean="0"/>
              <a:t>Ie</a:t>
            </a:r>
            <a:r>
              <a:rPr lang="en-US" dirty="0" smtClean="0"/>
              <a:t>: Storing all implemented </a:t>
            </a:r>
            <a:r>
              <a:rPr lang="en-US" dirty="0" err="1" smtClean="0"/>
              <a:t>bandaids</a:t>
            </a:r>
            <a:r>
              <a:rPr lang="en-US" dirty="0" smtClean="0"/>
              <a:t> to mapping logic on a centralized wiki was great, because everyone can see what is being done and can refer back to it after implementation</a:t>
            </a:r>
          </a:p>
          <a:p>
            <a:pPr marL="0" indent="0">
              <a:buNone/>
            </a:pPr>
            <a:endParaRPr lang="en-US" dirty="0"/>
          </a:p>
        </p:txBody>
      </p:sp>
      <p:sp>
        <p:nvSpPr>
          <p:cNvPr id="4" name="Date Placeholder 3"/>
          <p:cNvSpPr>
            <a:spLocks noGrp="1"/>
          </p:cNvSpPr>
          <p:nvPr>
            <p:ph type="dt" sz="half" idx="2"/>
          </p:nvPr>
        </p:nvSpPr>
        <p:spPr/>
        <p:txBody>
          <a:bodyPr/>
          <a:lstStyle/>
          <a:p>
            <a:fld id="{96E7DDB1-564D-4D6F-9B17-01E31F8A1BD7}"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35</a:t>
            </a:fld>
            <a:endParaRPr lang="en-US" dirty="0"/>
          </a:p>
        </p:txBody>
      </p:sp>
    </p:spTree>
    <p:extLst>
      <p:ext uri="{BB962C8B-B14F-4D97-AF65-F5344CB8AC3E}">
        <p14:creationId xmlns:p14="http://schemas.microsoft.com/office/powerpoint/2010/main" val="21481519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Analysis cont.</a:t>
            </a:r>
            <a:endParaRPr lang="en-US" dirty="0"/>
          </a:p>
        </p:txBody>
      </p:sp>
      <p:sp>
        <p:nvSpPr>
          <p:cNvPr id="3" name="Content Placeholder 2"/>
          <p:cNvSpPr>
            <a:spLocks noGrp="1"/>
          </p:cNvSpPr>
          <p:nvPr>
            <p:ph sz="quarter" idx="13"/>
          </p:nvPr>
        </p:nvSpPr>
        <p:spPr/>
        <p:txBody>
          <a:bodyPr/>
          <a:lstStyle/>
          <a:p>
            <a:r>
              <a:rPr lang="en-US" dirty="0" smtClean="0"/>
              <a:t>What can we improve upon</a:t>
            </a:r>
          </a:p>
          <a:p>
            <a:pPr lvl="1"/>
            <a:r>
              <a:rPr lang="en-US" dirty="0" smtClean="0"/>
              <a:t>This is NOT just things that went wrong</a:t>
            </a:r>
          </a:p>
          <a:p>
            <a:pPr lvl="1"/>
            <a:r>
              <a:rPr lang="en-US" dirty="0" smtClean="0"/>
              <a:t>This includes any process, documentation, coding standard, </a:t>
            </a:r>
            <a:r>
              <a:rPr lang="en-US" dirty="0" err="1" smtClean="0"/>
              <a:t>etc</a:t>
            </a:r>
            <a:r>
              <a:rPr lang="en-US" dirty="0" smtClean="0"/>
              <a:t> that you see as something that can be improved</a:t>
            </a:r>
          </a:p>
          <a:p>
            <a:pPr lvl="1"/>
            <a:r>
              <a:rPr lang="en-US" dirty="0" smtClean="0"/>
              <a:t>Improvement does not mean it is needed, but can make life easier for the team</a:t>
            </a:r>
          </a:p>
          <a:p>
            <a:pPr lvl="1"/>
            <a:r>
              <a:rPr lang="en-US" dirty="0" smtClean="0"/>
              <a:t>Callout anything you see as a symptom that something is a hardship to you or the team</a:t>
            </a:r>
            <a:endParaRPr lang="en-US" dirty="0"/>
          </a:p>
        </p:txBody>
      </p:sp>
      <p:sp>
        <p:nvSpPr>
          <p:cNvPr id="4" name="Date Placeholder 3"/>
          <p:cNvSpPr>
            <a:spLocks noGrp="1"/>
          </p:cNvSpPr>
          <p:nvPr>
            <p:ph type="dt" sz="half" idx="2"/>
          </p:nvPr>
        </p:nvSpPr>
        <p:spPr/>
        <p:txBody>
          <a:bodyPr/>
          <a:lstStyle/>
          <a:p>
            <a:fld id="{A4649020-F0A2-4DBD-AEC7-AFDDB83C23BF}"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36</a:t>
            </a:fld>
            <a:endParaRPr lang="en-US" dirty="0"/>
          </a:p>
        </p:txBody>
      </p:sp>
    </p:spTree>
    <p:extLst>
      <p:ext uri="{BB962C8B-B14F-4D97-AF65-F5344CB8AC3E}">
        <p14:creationId xmlns:p14="http://schemas.microsoft.com/office/powerpoint/2010/main" val="29581942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sz="4400" dirty="0" smtClean="0"/>
              <a:t>Scaling Beyond Single Teams</a:t>
            </a:r>
            <a:endParaRPr lang="en-US" sz="4400" dirty="0"/>
          </a:p>
        </p:txBody>
      </p:sp>
    </p:spTree>
    <p:extLst>
      <p:ext uri="{BB962C8B-B14F-4D97-AF65-F5344CB8AC3E}">
        <p14:creationId xmlns:p14="http://schemas.microsoft.com/office/powerpoint/2010/main" val="1506785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Beats an Agile Team</a:t>
            </a:r>
            <a:endParaRPr lang="en-US" dirty="0"/>
          </a:p>
        </p:txBody>
      </p:sp>
      <p:sp>
        <p:nvSpPr>
          <p:cNvPr id="4" name="Content Placeholder 2"/>
          <p:cNvSpPr txBox="1">
            <a:spLocks/>
          </p:cNvSpPr>
          <p:nvPr/>
        </p:nvSpPr>
        <p:spPr bwMode="auto">
          <a:xfrm>
            <a:off x="2089013" y="1321283"/>
            <a:ext cx="8181880" cy="2206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lnSpc>
                <a:spcPts val="2840"/>
              </a:lnSpc>
              <a:spcBef>
                <a:spcPts val="0"/>
              </a:spcBef>
              <a:spcAft>
                <a:spcPts val="800"/>
              </a:spcAft>
              <a:buFont typeface="Lucida Grande"/>
              <a:buChar char="▸"/>
            </a:pPr>
            <a:r>
              <a:rPr lang="en-US" sz="1800" dirty="0">
                <a:solidFill>
                  <a:srgbClr val="474747"/>
                </a:solidFill>
                <a:latin typeface="Arial"/>
                <a:cs typeface="Arial"/>
              </a:rPr>
              <a:t>Empowered, self-organizing, self-managing, cross-functional team</a:t>
            </a:r>
          </a:p>
          <a:p>
            <a:pPr>
              <a:lnSpc>
                <a:spcPts val="2840"/>
              </a:lnSpc>
              <a:spcBef>
                <a:spcPts val="0"/>
              </a:spcBef>
              <a:spcAft>
                <a:spcPts val="800"/>
              </a:spcAft>
              <a:buFont typeface="Lucida Grande"/>
              <a:buChar char="▸"/>
            </a:pPr>
            <a:r>
              <a:rPr lang="en-US" sz="1800" dirty="0">
                <a:solidFill>
                  <a:srgbClr val="474747"/>
                </a:solidFill>
                <a:latin typeface="Arial"/>
                <a:cs typeface="Arial"/>
              </a:rPr>
              <a:t>Delivers valuable, tested, working software every two weeks</a:t>
            </a:r>
          </a:p>
          <a:p>
            <a:pPr>
              <a:lnSpc>
                <a:spcPts val="2840"/>
              </a:lnSpc>
              <a:spcBef>
                <a:spcPts val="0"/>
              </a:spcBef>
              <a:spcAft>
                <a:spcPts val="800"/>
              </a:spcAft>
              <a:buFont typeface="Lucida Grande"/>
              <a:buChar char="▸"/>
            </a:pPr>
            <a:r>
              <a:rPr lang="en-US" sz="1800" dirty="0">
                <a:solidFill>
                  <a:srgbClr val="474747"/>
                </a:solidFill>
                <a:latin typeface="Arial"/>
                <a:cs typeface="Arial"/>
              </a:rPr>
              <a:t>Scrum project management and XP-inspired technical practices; </a:t>
            </a:r>
            <a:br>
              <a:rPr lang="en-US" sz="1800" dirty="0">
                <a:solidFill>
                  <a:srgbClr val="474747"/>
                </a:solidFill>
                <a:latin typeface="Arial"/>
                <a:cs typeface="Arial"/>
              </a:rPr>
            </a:br>
            <a:r>
              <a:rPr lang="en-US" sz="1800" dirty="0" err="1">
                <a:solidFill>
                  <a:srgbClr val="474747"/>
                </a:solidFill>
                <a:latin typeface="Arial"/>
                <a:cs typeface="Arial"/>
              </a:rPr>
              <a:t>Kanban</a:t>
            </a:r>
            <a:r>
              <a:rPr lang="en-US" sz="1800" dirty="0">
                <a:solidFill>
                  <a:srgbClr val="474747"/>
                </a:solidFill>
                <a:latin typeface="Arial"/>
                <a:cs typeface="Arial"/>
              </a:rPr>
              <a:t> for flow</a:t>
            </a:r>
          </a:p>
          <a:p>
            <a:pPr>
              <a:lnSpc>
                <a:spcPts val="2840"/>
              </a:lnSpc>
              <a:spcBef>
                <a:spcPts val="0"/>
              </a:spcBef>
              <a:spcAft>
                <a:spcPts val="800"/>
              </a:spcAft>
              <a:buFont typeface="Lucida Grande"/>
              <a:buChar char="▸"/>
            </a:pPr>
            <a:r>
              <a:rPr lang="en-US" sz="1800" dirty="0">
                <a:solidFill>
                  <a:srgbClr val="474747"/>
                </a:solidFill>
                <a:latin typeface="Arial"/>
                <a:cs typeface="Arial"/>
              </a:rPr>
              <a:t>Value delivery via </a:t>
            </a:r>
            <a:r>
              <a:rPr lang="en-US" sz="1800" dirty="0">
                <a:solidFill>
                  <a:srgbClr val="000000"/>
                </a:solidFill>
                <a:latin typeface="Arial"/>
                <a:cs typeface="Arial"/>
              </a:rPr>
              <a:t>User Stories</a:t>
            </a:r>
          </a:p>
        </p:txBody>
      </p:sp>
      <p:pic>
        <p:nvPicPr>
          <p:cNvPr id="6" name="Picture 5" descr="Te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848" y="3986294"/>
            <a:ext cx="8148825" cy="1813064"/>
          </a:xfrm>
          <a:prstGeom prst="rect">
            <a:avLst/>
          </a:prstGeom>
          <a:effectLst>
            <a:outerShdw blurRad="50800" dist="38100" dir="5040000" algn="tl" rotWithShape="0">
              <a:srgbClr val="000000">
                <a:alpha val="43000"/>
              </a:srgbClr>
            </a:outerShdw>
          </a:effectLst>
        </p:spPr>
      </p:pic>
    </p:spTree>
    <p:extLst>
      <p:ext uri="{BB962C8B-B14F-4D97-AF65-F5344CB8AC3E}">
        <p14:creationId xmlns:p14="http://schemas.microsoft.com/office/powerpoint/2010/main" val="3822535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 a Team of Agile Teams</a:t>
            </a:r>
            <a:endParaRPr lang="en-US" dirty="0"/>
          </a:p>
        </p:txBody>
      </p:sp>
      <p:sp>
        <p:nvSpPr>
          <p:cNvPr id="5" name="Content Placeholder 2"/>
          <p:cNvSpPr txBox="1">
            <a:spLocks/>
          </p:cNvSpPr>
          <p:nvPr/>
        </p:nvSpPr>
        <p:spPr>
          <a:xfrm>
            <a:off x="2090929" y="1008711"/>
            <a:ext cx="8039435" cy="1461743"/>
          </a:xfrm>
          <a:prstGeom prst="rect">
            <a:avLst/>
          </a:prstGeom>
        </p:spPr>
        <p:txBody>
          <a:bodyPr/>
          <a:lstStyle/>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Self-organizing, self-managing team-of-agile-teams </a:t>
            </a: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Delivers working, tested </a:t>
            </a:r>
            <a:r>
              <a:rPr lang="en-US" i="1" dirty="0">
                <a:solidFill>
                  <a:srgbClr val="595959"/>
                </a:solidFill>
                <a:latin typeface="Arial"/>
                <a:cs typeface="Arial"/>
              </a:rPr>
              <a:t>full system increments </a:t>
            </a:r>
            <a:r>
              <a:rPr lang="en-US" dirty="0">
                <a:solidFill>
                  <a:srgbClr val="595959"/>
                </a:solidFill>
                <a:latin typeface="Arial"/>
                <a:cs typeface="Arial"/>
              </a:rPr>
              <a:t>every two weeks</a:t>
            </a:r>
          </a:p>
          <a:p>
            <a:pPr marL="342900" indent="-342900">
              <a:spcBef>
                <a:spcPts val="600"/>
              </a:spcBef>
              <a:spcAft>
                <a:spcPts val="400"/>
              </a:spcAft>
              <a:buClr>
                <a:schemeClr val="tx1">
                  <a:lumMod val="60000"/>
                  <a:lumOff val="40000"/>
                </a:schemeClr>
              </a:buClr>
              <a:buFont typeface="Lucida Grande"/>
              <a:buChar char="▸"/>
            </a:pPr>
            <a:r>
              <a:rPr lang="en-US" dirty="0">
                <a:solidFill>
                  <a:srgbClr val="474747"/>
                </a:solidFill>
                <a:latin typeface="Arial"/>
                <a:cs typeface="Arial"/>
              </a:rPr>
              <a:t>Operates </a:t>
            </a:r>
            <a:r>
              <a:rPr lang="en-US" dirty="0">
                <a:solidFill>
                  <a:srgbClr val="474747"/>
                </a:solidFill>
                <a:latin typeface="Arial"/>
                <a:cs typeface="Arial"/>
              </a:rPr>
              <a:t>with Vision, architecture and UX guidance</a:t>
            </a:r>
          </a:p>
        </p:txBody>
      </p:sp>
      <p:sp>
        <p:nvSpPr>
          <p:cNvPr id="7" name="Content Placeholder 2"/>
          <p:cNvSpPr txBox="1">
            <a:spLocks/>
          </p:cNvSpPr>
          <p:nvPr/>
        </p:nvSpPr>
        <p:spPr>
          <a:xfrm>
            <a:off x="2090929" y="4804795"/>
            <a:ext cx="8039435" cy="1461743"/>
          </a:xfrm>
          <a:prstGeom prst="rect">
            <a:avLst/>
          </a:prstGeom>
        </p:spPr>
        <p:txBody>
          <a:bodyPr/>
          <a:lstStyle/>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Common </a:t>
            </a:r>
            <a:r>
              <a:rPr lang="en-US" dirty="0">
                <a:solidFill>
                  <a:srgbClr val="595959"/>
                </a:solidFill>
                <a:latin typeface="Arial"/>
                <a:cs typeface="Arial"/>
              </a:rPr>
              <a:t>iteration lengths </a:t>
            </a:r>
            <a:r>
              <a:rPr lang="en-US" dirty="0">
                <a:solidFill>
                  <a:srgbClr val="595959"/>
                </a:solidFill>
                <a:latin typeface="Arial"/>
                <a:cs typeface="Arial"/>
              </a:rPr>
              <a:t>and estimating</a:t>
            </a: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Face-to-face </a:t>
            </a:r>
            <a:r>
              <a:rPr lang="en-US" dirty="0">
                <a:solidFill>
                  <a:srgbClr val="595959"/>
                </a:solidFill>
                <a:latin typeface="Arial"/>
                <a:cs typeface="Arial"/>
              </a:rPr>
              <a:t>release planning for </a:t>
            </a:r>
            <a:r>
              <a:rPr lang="en-US" dirty="0">
                <a:solidFill>
                  <a:srgbClr val="595959"/>
                </a:solidFill>
                <a:latin typeface="Arial"/>
                <a:cs typeface="Arial"/>
              </a:rPr>
              <a:t>collaboration, </a:t>
            </a:r>
            <a:r>
              <a:rPr lang="en-US" dirty="0">
                <a:solidFill>
                  <a:srgbClr val="595959"/>
                </a:solidFill>
                <a:latin typeface="Arial"/>
                <a:cs typeface="Arial"/>
              </a:rPr>
              <a:t>alignment, </a:t>
            </a:r>
            <a:r>
              <a:rPr lang="en-US" dirty="0">
                <a:solidFill>
                  <a:srgbClr val="595959"/>
                </a:solidFill>
                <a:latin typeface="Arial"/>
                <a:cs typeface="Arial"/>
              </a:rPr>
              <a:t>and </a:t>
            </a:r>
            <a:r>
              <a:rPr lang="en-US" dirty="0">
                <a:solidFill>
                  <a:srgbClr val="595959"/>
                </a:solidFill>
                <a:latin typeface="Arial"/>
                <a:cs typeface="Arial"/>
              </a:rPr>
              <a:t>adaptation</a:t>
            </a:r>
            <a:endParaRPr lang="en-US" dirty="0">
              <a:solidFill>
                <a:srgbClr val="595959"/>
              </a:solidFill>
              <a:latin typeface="Arial"/>
              <a:cs typeface="Arial"/>
            </a:endParaRP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Value </a:t>
            </a:r>
            <a:r>
              <a:rPr lang="en-US" dirty="0">
                <a:solidFill>
                  <a:srgbClr val="595959"/>
                </a:solidFill>
                <a:latin typeface="Arial"/>
                <a:cs typeface="Arial"/>
              </a:rPr>
              <a:t>delivery </a:t>
            </a:r>
            <a:r>
              <a:rPr lang="en-US" dirty="0">
                <a:solidFill>
                  <a:srgbClr val="595959"/>
                </a:solidFill>
                <a:latin typeface="Arial"/>
                <a:cs typeface="Arial"/>
              </a:rPr>
              <a:t>via </a:t>
            </a:r>
            <a:r>
              <a:rPr lang="en-US" dirty="0">
                <a:solidFill>
                  <a:srgbClr val="000000"/>
                </a:solidFill>
                <a:latin typeface="Arial"/>
                <a:cs typeface="Arial"/>
              </a:rPr>
              <a:t>Features and Benefits</a:t>
            </a:r>
          </a:p>
        </p:txBody>
      </p:sp>
      <p:pic>
        <p:nvPicPr>
          <p:cNvPr id="8" name="Picture 7" descr="Program-with-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512" y="2244876"/>
            <a:ext cx="7035978" cy="239693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42386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The Good</a:t>
            </a:r>
            <a:endParaRPr lang="en-US" sz="4000" dirty="0"/>
          </a:p>
        </p:txBody>
      </p:sp>
      <p:sp>
        <p:nvSpPr>
          <p:cNvPr id="3" name="Content Placeholder 2"/>
          <p:cNvSpPr>
            <a:spLocks noGrp="1"/>
          </p:cNvSpPr>
          <p:nvPr>
            <p:ph sz="quarter" idx="13"/>
          </p:nvPr>
        </p:nvSpPr>
        <p:spPr/>
        <p:txBody>
          <a:bodyPr/>
          <a:lstStyle/>
          <a:p>
            <a:r>
              <a:rPr lang="en-US" dirty="0" smtClean="0"/>
              <a:t>At the beginning of the project, both developers and customers agree on what will be delivered and when</a:t>
            </a:r>
          </a:p>
          <a:p>
            <a:r>
              <a:rPr lang="en-US" dirty="0" smtClean="0"/>
              <a:t>Software can be designed based on initial ideas and understanding of all software deliverables (so long as they don’t change)</a:t>
            </a:r>
          </a:p>
          <a:p>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4</a:t>
            </a:fld>
            <a:endParaRPr lang="en-US" dirty="0"/>
          </a:p>
        </p:txBody>
      </p:sp>
    </p:spTree>
    <p:extLst>
      <p:ext uri="{BB962C8B-B14F-4D97-AF65-F5344CB8AC3E}">
        <p14:creationId xmlns:p14="http://schemas.microsoft.com/office/powerpoint/2010/main" val="28198061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982787" y="138114"/>
            <a:ext cx="8229600" cy="532499"/>
          </a:xfrm>
          <a:prstGeom prst="rect">
            <a:avLst/>
          </a:prstGeom>
          <a:noFill/>
          <a:ln>
            <a:noFill/>
          </a:ln>
        </p:spPr>
        <p:txBody>
          <a:bodyPr vert="horz" lIns="182875" tIns="91425" rIns="182875" bIns="91425" rtlCol="0" anchor="b" anchorCtr="1">
            <a:noAutofit/>
          </a:bodyPr>
          <a:lstStyle/>
          <a:p>
            <a:pPr>
              <a:spcBef>
                <a:spcPts val="0"/>
              </a:spcBef>
              <a:spcAft>
                <a:spcPts val="0"/>
              </a:spcAft>
              <a:buSzPct val="25000"/>
            </a:pPr>
            <a:r>
              <a:rPr lang="en" cap="none">
                <a:solidFill>
                  <a:schemeClr val="dk1"/>
                </a:solidFill>
                <a:latin typeface="Arial"/>
                <a:ea typeface="Arial"/>
                <a:cs typeface="Arial"/>
                <a:sym typeface="Arial"/>
              </a:rPr>
              <a:t>AGILE AND DEVOPS– PROGRAM LEVEL APPROACH</a:t>
            </a:r>
          </a:p>
        </p:txBody>
      </p:sp>
      <p:sp>
        <p:nvSpPr>
          <p:cNvPr id="202" name="Shape 202"/>
          <p:cNvSpPr txBox="1">
            <a:spLocks noGrp="1"/>
          </p:cNvSpPr>
          <p:nvPr>
            <p:ph type="sldNum" idx="4294967295"/>
          </p:nvPr>
        </p:nvSpPr>
        <p:spPr>
          <a:xfrm>
            <a:off x="8077201" y="6410943"/>
            <a:ext cx="1594499" cy="365099"/>
          </a:xfrm>
          <a:prstGeom prst="rect">
            <a:avLst/>
          </a:prstGeom>
          <a:noFill/>
          <a:ln>
            <a:noFill/>
          </a:ln>
        </p:spPr>
        <p:txBody>
          <a:bodyPr lIns="91425" tIns="45700" rIns="91425" bIns="45700" anchor="ctr" anchorCtr="0">
            <a:noAutofit/>
          </a:bodyPr>
          <a:lstStyle/>
          <a:p>
            <a:pPr>
              <a:buClr>
                <a:srgbClr val="000000"/>
              </a:buClr>
              <a:buSzPct val="25000"/>
            </a:pPr>
            <a:fld id="{00000000-1234-1234-1234-123412341234}" type="slidenum">
              <a:rPr lang="en"/>
              <a:pPr>
                <a:buClr>
                  <a:srgbClr val="000000"/>
                </a:buClr>
                <a:buSzPct val="25000"/>
              </a:pPr>
              <a:t>40</a:t>
            </a:fld>
            <a:endParaRPr lang="en"/>
          </a:p>
        </p:txBody>
      </p:sp>
      <p:pic>
        <p:nvPicPr>
          <p:cNvPr id="203" name="Shape 203"/>
          <p:cNvPicPr preferRelativeResize="0"/>
          <p:nvPr/>
        </p:nvPicPr>
        <p:blipFill rotWithShape="1">
          <a:blip r:embed="rId3">
            <a:alphaModFix/>
          </a:blip>
          <a:srcRect/>
          <a:stretch/>
        </p:blipFill>
        <p:spPr>
          <a:xfrm>
            <a:off x="1992313" y="696913"/>
            <a:ext cx="8135999" cy="5540399"/>
          </a:xfrm>
          <a:prstGeom prst="rect">
            <a:avLst/>
          </a:prstGeom>
          <a:noFill/>
          <a:ln>
            <a:noFill/>
          </a:ln>
        </p:spPr>
      </p:pic>
      <p:sp>
        <p:nvSpPr>
          <p:cNvPr id="2" name="Date Placeholder 1"/>
          <p:cNvSpPr>
            <a:spLocks noGrp="1"/>
          </p:cNvSpPr>
          <p:nvPr>
            <p:ph type="dt" sz="half" idx="2"/>
          </p:nvPr>
        </p:nvSpPr>
        <p:spPr/>
        <p:txBody>
          <a:bodyPr/>
          <a:lstStyle/>
          <a:p>
            <a:fld id="{E16C8703-A6DF-4BC8-9DDF-D71B4BBD1382}" type="datetime1">
              <a:rPr lang="en-US" smtClean="0"/>
              <a:t>7/20/2015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Tree>
    <p:extLst>
      <p:ext uri="{BB962C8B-B14F-4D97-AF65-F5344CB8AC3E}">
        <p14:creationId xmlns:p14="http://schemas.microsoft.com/office/powerpoint/2010/main" val="5683301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The Bad</a:t>
            </a:r>
            <a:endParaRPr lang="en-US" sz="4000" dirty="0"/>
          </a:p>
        </p:txBody>
      </p:sp>
      <p:sp>
        <p:nvSpPr>
          <p:cNvPr id="3" name="Content Placeholder 2"/>
          <p:cNvSpPr>
            <a:spLocks noGrp="1"/>
          </p:cNvSpPr>
          <p:nvPr>
            <p:ph sz="quarter" idx="13"/>
          </p:nvPr>
        </p:nvSpPr>
        <p:spPr/>
        <p:txBody>
          <a:bodyPr/>
          <a:lstStyle/>
          <a:p>
            <a:r>
              <a:rPr lang="en-US" dirty="0" smtClean="0"/>
              <a:t>Time consuming to try and gather ALL requirements and design, before starting development</a:t>
            </a:r>
          </a:p>
          <a:p>
            <a:r>
              <a:rPr lang="en-US" dirty="0" err="1" smtClean="0"/>
              <a:t>Timidness</a:t>
            </a:r>
            <a:r>
              <a:rPr lang="en-US" dirty="0" smtClean="0"/>
              <a:t> by the customer to provide too many details so early in the project</a:t>
            </a:r>
          </a:p>
          <a:p>
            <a:r>
              <a:rPr lang="en-US" dirty="0" smtClean="0"/>
              <a:t>Delivery of the end product may match the initial requirements, but does that match what the customer needs/wants at the time of delivery?</a:t>
            </a:r>
          </a:p>
          <a:p>
            <a:pPr lvl="1"/>
            <a:r>
              <a:rPr lang="en-US" dirty="0" smtClean="0"/>
              <a:t>Most of the time it does not</a:t>
            </a:r>
          </a:p>
          <a:p>
            <a:r>
              <a:rPr lang="en-US" dirty="0" smtClean="0"/>
              <a:t>All economic value to the customer is delivered at the end of the Project</a:t>
            </a:r>
          </a:p>
          <a:p>
            <a:r>
              <a:rPr lang="en-US" dirty="0"/>
              <a:t>When requirements change, it typically forces a change request and potential project plan shift in price/date/resources</a:t>
            </a:r>
          </a:p>
          <a:p>
            <a:r>
              <a:rPr lang="en-US" dirty="0"/>
              <a:t>Scope Creep based on vague initial </a:t>
            </a:r>
            <a:r>
              <a:rPr lang="en-US" dirty="0" smtClean="0"/>
              <a:t>requirements</a:t>
            </a:r>
          </a:p>
          <a:p>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5</a:t>
            </a:fld>
            <a:endParaRPr lang="en-US" dirty="0"/>
          </a:p>
        </p:txBody>
      </p:sp>
    </p:spTree>
    <p:extLst>
      <p:ext uri="{BB962C8B-B14F-4D97-AF65-F5344CB8AC3E}">
        <p14:creationId xmlns:p14="http://schemas.microsoft.com/office/powerpoint/2010/main" val="42662217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Making the best of</a:t>
            </a:r>
            <a:endParaRPr lang="en-US" sz="4000" dirty="0"/>
          </a:p>
        </p:txBody>
      </p:sp>
      <p:sp>
        <p:nvSpPr>
          <p:cNvPr id="3" name="Content Placeholder 2"/>
          <p:cNvSpPr>
            <a:spLocks noGrp="1"/>
          </p:cNvSpPr>
          <p:nvPr>
            <p:ph sz="quarter" idx="13"/>
          </p:nvPr>
        </p:nvSpPr>
        <p:spPr/>
        <p:txBody>
          <a:bodyPr/>
          <a:lstStyle/>
          <a:p>
            <a:r>
              <a:rPr lang="en-US" dirty="0" smtClean="0"/>
              <a:t>Ask questions in regards to vague scope</a:t>
            </a:r>
          </a:p>
          <a:p>
            <a:r>
              <a:rPr lang="en-US" dirty="0" smtClean="0"/>
              <a:t>Look to your Service Delivery Managers (SDMs) to help work with the client on expectations</a:t>
            </a:r>
          </a:p>
          <a:p>
            <a:r>
              <a:rPr lang="en-US" dirty="0" smtClean="0"/>
              <a:t>Try to setup intermittent checkpoints and demos as you develop the solution</a:t>
            </a:r>
          </a:p>
          <a:p>
            <a:r>
              <a:rPr lang="en-US" dirty="0" smtClean="0"/>
              <a:t>Try to deal with facts, versus wishful thinking and date driven development</a:t>
            </a:r>
          </a:p>
          <a:p>
            <a:pPr lvl="1"/>
            <a:r>
              <a:rPr lang="en-US" dirty="0" err="1" smtClean="0"/>
              <a:t>Ie</a:t>
            </a:r>
            <a:r>
              <a:rPr lang="en-US" dirty="0" smtClean="0"/>
              <a:t>: Manager says “here is an amount of scope, I would like it done by Wed. Is that possible?”.  Look to identify scope and have those doing the work identify when it may be completed and have daily sync up meetings to assess progress and remaining time.</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6</a:t>
            </a:fld>
            <a:endParaRPr lang="en-US" dirty="0"/>
          </a:p>
        </p:txBody>
      </p:sp>
    </p:spTree>
    <p:extLst>
      <p:ext uri="{BB962C8B-B14F-4D97-AF65-F5344CB8AC3E}">
        <p14:creationId xmlns:p14="http://schemas.microsoft.com/office/powerpoint/2010/main" val="1020466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94210" y="224416"/>
            <a:ext cx="8003580" cy="5995409"/>
          </a:xfrm>
        </p:spPr>
      </p:pic>
      <p:sp>
        <p:nvSpPr>
          <p:cNvPr id="4" name="Date Placeholder 3"/>
          <p:cNvSpPr>
            <a:spLocks noGrp="1"/>
          </p:cNvSpPr>
          <p:nvPr>
            <p:ph type="dt" sz="half" idx="2"/>
          </p:nvPr>
        </p:nvSpPr>
        <p:spPr/>
        <p:txBody>
          <a:bodyPr/>
          <a:lstStyle/>
          <a:p>
            <a:fld id="{7608E3BB-381A-4FAF-83AE-D3AB795A5691}" type="datetime1">
              <a:rPr lang="en-US" smtClean="0"/>
              <a:t>7/20/2015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7</a:t>
            </a:fld>
            <a:endParaRPr lang="en-US" dirty="0"/>
          </a:p>
        </p:txBody>
      </p:sp>
    </p:spTree>
    <p:extLst>
      <p:ext uri="{BB962C8B-B14F-4D97-AF65-F5344CB8AC3E}">
        <p14:creationId xmlns:p14="http://schemas.microsoft.com/office/powerpoint/2010/main" val="11951942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Keeping Pace</a:t>
            </a:r>
          </a:p>
        </p:txBody>
      </p:sp>
      <p:sp>
        <p:nvSpPr>
          <p:cNvPr id="4" name="Content Placeholder 3"/>
          <p:cNvSpPr>
            <a:spLocks noGrp="1"/>
          </p:cNvSpPr>
          <p:nvPr>
            <p:ph idx="1"/>
          </p:nvPr>
        </p:nvSpPr>
        <p:spPr>
          <a:xfrm>
            <a:off x="2090929" y="1910828"/>
            <a:ext cx="6041435" cy="4108817"/>
          </a:xfrm>
        </p:spPr>
        <p:txBody>
          <a:bodyPr/>
          <a:lstStyle/>
          <a:p>
            <a:pPr>
              <a:lnSpc>
                <a:spcPts val="2740"/>
              </a:lnSpc>
              <a:spcBef>
                <a:spcPts val="1200"/>
              </a:spcBef>
              <a:buClr>
                <a:schemeClr val="tx1">
                  <a:lumMod val="60000"/>
                  <a:lumOff val="40000"/>
                </a:schemeClr>
              </a:buClr>
              <a:buSzPct val="150000"/>
              <a:buFont typeface="Lucida Grande"/>
              <a:buChar char="‣"/>
            </a:pPr>
            <a:r>
              <a:rPr lang="en-US" sz="1800" dirty="0">
                <a:solidFill>
                  <a:srgbClr val="3C3C3C"/>
                </a:solidFill>
              </a:rPr>
              <a:t>We’ve had Moore’s Law for hardware, </a:t>
            </a:r>
            <a:br>
              <a:rPr lang="en-US" sz="1800" dirty="0">
                <a:solidFill>
                  <a:srgbClr val="3C3C3C"/>
                </a:solidFill>
              </a:rPr>
            </a:br>
            <a:r>
              <a:rPr lang="en-US" sz="1800" dirty="0">
                <a:solidFill>
                  <a:srgbClr val="3C3C3C"/>
                </a:solidFill>
              </a:rPr>
              <a:t>and now software is eating the world</a:t>
            </a:r>
          </a:p>
          <a:p>
            <a:pPr>
              <a:lnSpc>
                <a:spcPts val="2740"/>
              </a:lnSpc>
              <a:spcBef>
                <a:spcPts val="1200"/>
              </a:spcBef>
              <a:buClr>
                <a:schemeClr val="tx1">
                  <a:lumMod val="60000"/>
                  <a:lumOff val="40000"/>
                </a:schemeClr>
              </a:buClr>
              <a:buSzPct val="150000"/>
              <a:buFont typeface="Lucida Grande"/>
              <a:buChar char="‣"/>
            </a:pPr>
            <a:r>
              <a:rPr lang="en-US" sz="1800" dirty="0">
                <a:solidFill>
                  <a:srgbClr val="3C3C3C"/>
                </a:solidFill>
              </a:rPr>
              <a:t>Our development practices haven’t </a:t>
            </a:r>
            <a:br>
              <a:rPr lang="en-US" sz="1800" dirty="0">
                <a:solidFill>
                  <a:srgbClr val="3C3C3C"/>
                </a:solidFill>
              </a:rPr>
            </a:br>
            <a:r>
              <a:rPr lang="en-US" sz="1800" dirty="0">
                <a:solidFill>
                  <a:srgbClr val="3C3C3C"/>
                </a:solidFill>
              </a:rPr>
              <a:t>kept pace; Agile shows the greatest </a:t>
            </a:r>
            <a:br>
              <a:rPr lang="en-US" sz="1800" dirty="0">
                <a:solidFill>
                  <a:srgbClr val="3C3C3C"/>
                </a:solidFill>
              </a:rPr>
            </a:br>
            <a:r>
              <a:rPr lang="en-US" sz="1800" dirty="0" smtClean="0">
                <a:solidFill>
                  <a:srgbClr val="3C3C3C"/>
                </a:solidFill>
              </a:rPr>
              <a:t>promise</a:t>
            </a:r>
            <a:r>
              <a:rPr lang="en-US" sz="1800" dirty="0">
                <a:solidFill>
                  <a:srgbClr val="3C3C3C"/>
                </a:solidFill>
              </a:rPr>
              <a:t>.</a:t>
            </a:r>
            <a:endParaRPr lang="en-US" sz="1800" dirty="0" smtClean="0">
              <a:solidFill>
                <a:srgbClr val="3C3C3C"/>
              </a:solidFill>
            </a:endParaRPr>
          </a:p>
          <a:p>
            <a:pPr>
              <a:lnSpc>
                <a:spcPts val="2740"/>
              </a:lnSpc>
              <a:spcBef>
                <a:spcPts val="1200"/>
              </a:spcBef>
              <a:buClr>
                <a:schemeClr val="tx1">
                  <a:lumMod val="60000"/>
                  <a:lumOff val="40000"/>
                </a:schemeClr>
              </a:buClr>
              <a:buSzPct val="150000"/>
              <a:buFont typeface="Lucida Grande"/>
              <a:buChar char="‣"/>
            </a:pPr>
            <a:r>
              <a:rPr lang="en-US" sz="1800" dirty="0" smtClean="0">
                <a:solidFill>
                  <a:srgbClr val="3C3C3C"/>
                </a:solidFill>
              </a:rPr>
              <a:t>We </a:t>
            </a:r>
            <a:r>
              <a:rPr lang="en-US" sz="1800" dirty="0">
                <a:solidFill>
                  <a:srgbClr val="3C3C3C"/>
                </a:solidFill>
              </a:rPr>
              <a:t>need a new approach that </a:t>
            </a:r>
            <a:br>
              <a:rPr lang="en-US" sz="1800" dirty="0">
                <a:solidFill>
                  <a:srgbClr val="3C3C3C"/>
                </a:solidFill>
              </a:rPr>
            </a:br>
            <a:r>
              <a:rPr lang="en-US" sz="1800" dirty="0">
                <a:solidFill>
                  <a:srgbClr val="3C3C3C"/>
                </a:solidFill>
              </a:rPr>
              <a:t>harnesses the power of Agile and </a:t>
            </a:r>
            <a:br>
              <a:rPr lang="en-US" sz="1800" dirty="0">
                <a:solidFill>
                  <a:srgbClr val="3C3C3C"/>
                </a:solidFill>
              </a:rPr>
            </a:br>
            <a:r>
              <a:rPr lang="en-US" sz="1800" dirty="0">
                <a:solidFill>
                  <a:srgbClr val="3C3C3C"/>
                </a:solidFill>
              </a:rPr>
              <a:t>Lean</a:t>
            </a:r>
            <a:r>
              <a:rPr lang="en-US" sz="1800" i="1" dirty="0">
                <a:solidFill>
                  <a:srgbClr val="3C3C3C"/>
                </a:solidFill>
              </a:rPr>
              <a:t> and applies to the needs of </a:t>
            </a:r>
            <a:br>
              <a:rPr lang="en-US" sz="1800" i="1" dirty="0">
                <a:solidFill>
                  <a:srgbClr val="3C3C3C"/>
                </a:solidFill>
              </a:rPr>
            </a:br>
            <a:r>
              <a:rPr lang="en-US" sz="1800" i="1" dirty="0">
                <a:solidFill>
                  <a:srgbClr val="3C3C3C"/>
                </a:solidFill>
              </a:rPr>
              <a:t>the largest software enterprises</a:t>
            </a:r>
          </a:p>
          <a:p>
            <a:pPr>
              <a:lnSpc>
                <a:spcPts val="2740"/>
              </a:lnSpc>
              <a:spcBef>
                <a:spcPts val="1200"/>
              </a:spcBef>
              <a:buClr>
                <a:schemeClr val="tx1">
                  <a:lumMod val="60000"/>
                  <a:lumOff val="40000"/>
                </a:schemeClr>
              </a:buClr>
              <a:buSzPct val="150000"/>
              <a:buFont typeface="Lucida Grande"/>
              <a:buChar char="‣"/>
            </a:pPr>
            <a:endParaRPr lang="en-US" sz="1800" dirty="0">
              <a:solidFill>
                <a:srgbClr val="3C3C3C"/>
              </a:solidFill>
            </a:endParaRPr>
          </a:p>
        </p:txBody>
      </p:sp>
      <p:pic>
        <p:nvPicPr>
          <p:cNvPr id="10" name="Picture 9" descr="complic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599" y="3019777"/>
            <a:ext cx="2976257" cy="2963335"/>
          </a:xfrm>
          <a:prstGeom prst="rect">
            <a:avLst/>
          </a:prstGeom>
          <a:ln>
            <a:solidFill>
              <a:schemeClr val="tx2">
                <a:alpha val="35000"/>
              </a:schemeClr>
            </a:solidFill>
          </a:ln>
          <a:effectLst>
            <a:outerShdw blurRad="50800" dist="38100" dir="2700000" algn="tl" rotWithShape="0">
              <a:srgbClr val="000000">
                <a:alpha val="43000"/>
              </a:srgbClr>
            </a:outerShdw>
          </a:effectLst>
        </p:spPr>
      </p:pic>
      <p:sp>
        <p:nvSpPr>
          <p:cNvPr id="2" name="Content Placeholder 1"/>
          <p:cNvSpPr>
            <a:spLocks noGrp="1"/>
          </p:cNvSpPr>
          <p:nvPr>
            <p:ph idx="13"/>
          </p:nvPr>
        </p:nvSpPr>
        <p:spPr/>
        <p:txBody>
          <a:bodyPr/>
          <a:lstStyle/>
          <a:p>
            <a:r>
              <a:rPr lang="en-US"/>
              <a:t>Our methods must keep pace with </a:t>
            </a:r>
            <a:br>
              <a:rPr lang="en-US"/>
            </a:br>
            <a:r>
              <a:rPr lang="en-US"/>
              <a:t>an increasingly complex </a:t>
            </a:r>
            <a:r>
              <a:rPr lang="en-US" smtClean="0"/>
              <a:t>world</a:t>
            </a:r>
            <a:endParaRPr lang="en-US"/>
          </a:p>
        </p:txBody>
      </p:sp>
    </p:spTree>
    <p:extLst>
      <p:ext uri="{BB962C8B-B14F-4D97-AF65-F5344CB8AC3E}">
        <p14:creationId xmlns:p14="http://schemas.microsoft.com/office/powerpoint/2010/main" val="1061217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8540" y="528639"/>
            <a:ext cx="6914445" cy="401637"/>
          </a:xfrm>
          <a:prstGeom prst="rect">
            <a:avLst/>
          </a:prstGeom>
        </p:spPr>
        <p:txBody>
          <a:bodyPr>
            <a:normAutofit fontScale="90000"/>
          </a:bodyPr>
          <a:lstStyle/>
          <a:p>
            <a:r>
              <a:rPr lang="en-US" dirty="0" smtClean="0"/>
              <a:t>We thought we’d be programming like this:</a:t>
            </a:r>
            <a:endParaRPr lang="en-US" dirty="0"/>
          </a:p>
        </p:txBody>
      </p:sp>
      <p:pic>
        <p:nvPicPr>
          <p:cNvPr id="5" name="Picture 4" descr="programm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644" y="1129930"/>
            <a:ext cx="7480712" cy="5236499"/>
          </a:xfrm>
          <a:prstGeom prst="rect">
            <a:avLst/>
          </a:prstGeom>
        </p:spPr>
      </p:pic>
    </p:spTree>
    <p:extLst>
      <p:ext uri="{BB962C8B-B14F-4D97-AF65-F5344CB8AC3E}">
        <p14:creationId xmlns:p14="http://schemas.microsoft.com/office/powerpoint/2010/main" val="4765149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6KVoPQBaVkaKS97ZR1eP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4C9S0w2a0mjeGt1TpZe6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zUp3eBUoUe201ocFcEc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Bm27UvDA0SnmipMFMlX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VQlXahh5UqkV68471w5eA"/>
</p:tagLst>
</file>

<file path=ppt/theme/theme1.xml><?xml version="1.0" encoding="utf-8"?>
<a:theme xmlns:a="http://schemas.openxmlformats.org/drawingml/2006/main" name="Red Title and Impact">
  <a:themeElements>
    <a:clrScheme name="RHC Preso FY14">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2.xml><?xml version="1.0" encoding="utf-8"?>
<a:theme xmlns:a="http://schemas.openxmlformats.org/drawingml/2006/main" name="Gray Gradient">
  <a:themeElements>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3.xml><?xml version="1.0" encoding="utf-8"?>
<a:theme xmlns:a="http://schemas.openxmlformats.org/drawingml/2006/main" name="White Solid">
  <a:themeElements>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4.xml><?xml version="1.0" encoding="utf-8"?>
<a:theme xmlns:a="http://schemas.openxmlformats.org/drawingml/2006/main" name="Black Gradient">
  <a:themeElements>
    <a:clrScheme name="RHC Pitch Deck">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themeOverride>
</file>

<file path=ppt/theme/themeOverride2.xml><?xml version="1.0" encoding="utf-8"?>
<a:themeOverride xmlns:a="http://schemas.openxmlformats.org/drawingml/2006/main">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themeOverride>
</file>

<file path=docProps/app.xml><?xml version="1.0" encoding="utf-8"?>
<Properties xmlns="http://schemas.openxmlformats.org/officeDocument/2006/extended-properties" xmlns:vt="http://schemas.openxmlformats.org/officeDocument/2006/docPropsVTypes">
  <Template>RHS Preso Customer v1.00</Template>
  <TotalTime>12882</TotalTime>
  <Words>2390</Words>
  <Application>Microsoft Office PowerPoint</Application>
  <PresentationFormat>Widescreen</PresentationFormat>
  <Paragraphs>365</Paragraphs>
  <Slides>40</Slides>
  <Notes>18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40</vt:i4>
      </vt:variant>
    </vt:vector>
  </HeadingPairs>
  <TitlesOfParts>
    <vt:vector size="58" baseType="lpstr">
      <vt:lpstr>MS Gothic</vt:lpstr>
      <vt:lpstr>Arial</vt:lpstr>
      <vt:lpstr>Arial Black</vt:lpstr>
      <vt:lpstr>Calibri</vt:lpstr>
      <vt:lpstr>Droid Sans</vt:lpstr>
      <vt:lpstr>Interstate-Bold</vt:lpstr>
      <vt:lpstr>Interstate-Regular</vt:lpstr>
      <vt:lpstr>Liberation Mono</vt:lpstr>
      <vt:lpstr>Lucida Grande</vt:lpstr>
      <vt:lpstr>Proxima Nova</vt:lpstr>
      <vt:lpstr>StarSymbol</vt:lpstr>
      <vt:lpstr>Tahoma</vt:lpstr>
      <vt:lpstr>Times New Roman</vt:lpstr>
      <vt:lpstr>Webdings</vt:lpstr>
      <vt:lpstr>Red Title and Impact</vt:lpstr>
      <vt:lpstr>Gray Gradient</vt:lpstr>
      <vt:lpstr>White Solid</vt:lpstr>
      <vt:lpstr>Black Gradient</vt:lpstr>
      <vt:lpstr>Practice Being SAFe Or You Will Fall</vt:lpstr>
      <vt:lpstr>Agenda</vt:lpstr>
      <vt:lpstr>Waterfall</vt:lpstr>
      <vt:lpstr>Waterfall – The Good</vt:lpstr>
      <vt:lpstr>Waterfall – The Bad</vt:lpstr>
      <vt:lpstr>Waterfall – Making the best of</vt:lpstr>
      <vt:lpstr>PowerPoint Presentation</vt:lpstr>
      <vt:lpstr>Keeping Pace</vt:lpstr>
      <vt:lpstr>We thought we’d be programming like this:</vt:lpstr>
      <vt:lpstr>But sometimes it feels like this:</vt:lpstr>
      <vt:lpstr>Agile</vt:lpstr>
      <vt:lpstr>The Agile Manifesto</vt:lpstr>
      <vt:lpstr>Agile Team Members</vt:lpstr>
      <vt:lpstr>Key Agile Terms</vt:lpstr>
      <vt:lpstr>AGILE – TEAM LEVEL APPROACH</vt:lpstr>
      <vt:lpstr>Apply Fast Learning Cycles</vt:lpstr>
      <vt:lpstr>Achieve Better Economic Value</vt:lpstr>
      <vt:lpstr>PowerPoint Presentation</vt:lpstr>
      <vt:lpstr>How to hit the ground running</vt:lpstr>
      <vt:lpstr>What do I do?!</vt:lpstr>
      <vt:lpstr>Exercise:  Context Switching</vt:lpstr>
      <vt:lpstr>Who do I Engage?</vt:lpstr>
      <vt:lpstr>Planning</vt:lpstr>
      <vt:lpstr>What to do before Planning</vt:lpstr>
      <vt:lpstr>What to do During Planning</vt:lpstr>
      <vt:lpstr>Grooming</vt:lpstr>
      <vt:lpstr>Making the Most of Grooming</vt:lpstr>
      <vt:lpstr>Ask Questions!!!</vt:lpstr>
      <vt:lpstr>Daily Standup</vt:lpstr>
      <vt:lpstr>Making the Most of DSU</vt:lpstr>
      <vt:lpstr>Demos</vt:lpstr>
      <vt:lpstr>Making Demos Worthwhile</vt:lpstr>
      <vt:lpstr>Retrospective</vt:lpstr>
      <vt:lpstr>Two Parts to a Retro</vt:lpstr>
      <vt:lpstr>Qualitative Analysis – quality of work</vt:lpstr>
      <vt:lpstr>Qualitative Analysis cont.</vt:lpstr>
      <vt:lpstr>Scaling Beyond Single Teams</vt:lpstr>
      <vt:lpstr>Nothing Beats an Agile Team</vt:lpstr>
      <vt:lpstr>Except a Team of Agile Teams</vt:lpstr>
      <vt:lpstr>AGILE AND DEVOPS– PROGRAM LEVEL APPROACH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SAFe Team Member</dc:title>
  <dc:creator>Matt Takane</dc:creator>
  <cp:lastModifiedBy>Matt Takane</cp:lastModifiedBy>
  <cp:revision>40</cp:revision>
  <dcterms:created xsi:type="dcterms:W3CDTF">2015-03-06T13:14:29Z</dcterms:created>
  <dcterms:modified xsi:type="dcterms:W3CDTF">2015-07-21T13:57:01Z</dcterms:modified>
</cp:coreProperties>
</file>